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Lst>
  <p:sldSz cy="8229600" cx="14630400"/>
  <p:notesSz cx="8229600" cy="14630400"/>
  <p:embeddedFontLst>
    <p:embeddedFont>
      <p:font typeface="Playfair Display"/>
      <p:regular r:id="rId15"/>
      <p:bold r:id="rId16"/>
      <p:italic r:id="rId17"/>
      <p:boldItalic r:id="rId18"/>
    </p:embeddedFont>
    <p:embeddedFont>
      <p:font typeface="Open Sans"/>
      <p:regular r:id="rId19"/>
      <p:bold r:id="rId20"/>
      <p:italic r:id="rId21"/>
      <p:boldItalic r:id="rId2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OpenSans-bold.fntdata"/><Relationship Id="rId11" Type="http://schemas.openxmlformats.org/officeDocument/2006/relationships/slide" Target="slides/slide7.xml"/><Relationship Id="rId22" Type="http://schemas.openxmlformats.org/officeDocument/2006/relationships/font" Target="fonts/OpenSans-boldItalic.fntdata"/><Relationship Id="rId10" Type="http://schemas.openxmlformats.org/officeDocument/2006/relationships/slide" Target="slides/slide6.xml"/><Relationship Id="rId21" Type="http://schemas.openxmlformats.org/officeDocument/2006/relationships/font" Target="fonts/OpenSans-italic.fntdata"/><Relationship Id="rId13" Type="http://schemas.openxmlformats.org/officeDocument/2006/relationships/slide" Target="slides/slide9.xml"/><Relationship Id="rId12" Type="http://schemas.openxmlformats.org/officeDocument/2006/relationships/slide" Target="slides/slide8.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5" Type="http://schemas.openxmlformats.org/officeDocument/2006/relationships/font" Target="fonts/PlayfairDisplay-regular.fntdata"/><Relationship Id="rId14" Type="http://schemas.openxmlformats.org/officeDocument/2006/relationships/slide" Target="slides/slide10.xml"/><Relationship Id="rId17" Type="http://schemas.openxmlformats.org/officeDocument/2006/relationships/font" Target="fonts/PlayfairDisplay-italic.fntdata"/><Relationship Id="rId16" Type="http://schemas.openxmlformats.org/officeDocument/2006/relationships/font" Target="fonts/PlayfairDisplay-bold.fntdata"/><Relationship Id="rId5" Type="http://schemas.openxmlformats.org/officeDocument/2006/relationships/slide" Target="slides/slide1.xml"/><Relationship Id="rId19" Type="http://schemas.openxmlformats.org/officeDocument/2006/relationships/font" Target="fonts/OpenSans-regular.fntdata"/><Relationship Id="rId6" Type="http://schemas.openxmlformats.org/officeDocument/2006/relationships/slide" Target="slides/slide2.xml"/><Relationship Id="rId18" Type="http://schemas.openxmlformats.org/officeDocument/2006/relationships/font" Target="fonts/PlayfairDisplay-boldItalic.fntdata"/><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t>‹#›</a:t>
            </a:fld>
            <a:endParaRPr b="0" i="0" sz="1200" u="none" cap="none" strike="noStrik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 name="Shape 41"/>
        <p:cNvGrpSpPr/>
        <p:nvPr/>
      </p:nvGrpSpPr>
      <p:grpSpPr>
        <a:xfrm>
          <a:off x="0" y="0"/>
          <a:ext cx="0" cy="0"/>
          <a:chOff x="0" y="0"/>
          <a:chExt cx="0" cy="0"/>
        </a:xfrm>
      </p:grpSpPr>
      <p:sp>
        <p:nvSpPr>
          <p:cNvPr id="42" name="Google Shape;42;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 name="Google Shape;43;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 name="Google Shape;44;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0" name="Google Shape;210;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1" name="Google Shape;211;p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 name="Shape 54"/>
        <p:cNvGrpSpPr/>
        <p:nvPr/>
      </p:nvGrpSpPr>
      <p:grpSpPr>
        <a:xfrm>
          <a:off x="0" y="0"/>
          <a:ext cx="0" cy="0"/>
          <a:chOff x="0" y="0"/>
          <a:chExt cx="0" cy="0"/>
        </a:xfrm>
      </p:grpSpPr>
      <p:sp>
        <p:nvSpPr>
          <p:cNvPr id="55" name="Google Shape;55;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6" name="Google Shape;56;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 name="Google Shape;57;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5" name="Google Shape;65;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6" name="Google Shape;66;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1" name="Google Shape;91;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2" name="Google Shape;92;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8" name="Google Shape;108;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9" name="Google Shape;109;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0" name="Google Shape;120;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1" name="Google Shape;121;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4" name="Google Shape;144;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5" name="Google Shape;145;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8" name="Google Shape;168;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9" name="Google Shape;169;p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6" name="Google Shape;196;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7" name="Google Shape;197;p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 master">
  <p:cSld name="Slide 1 master">
    <p:bg>
      <p:bgPr>
        <a:solidFill>
          <a:srgbClr val="000000"/>
        </a:solidFill>
      </p:bgPr>
    </p:bg>
    <p:spTree>
      <p:nvGrpSpPr>
        <p:cNvPr id="10" name="Shape 10"/>
        <p:cNvGrpSpPr/>
        <p:nvPr/>
      </p:nvGrpSpPr>
      <p:grpSpPr>
        <a:xfrm>
          <a:off x="0" y="0"/>
          <a:ext cx="0" cy="0"/>
          <a:chOff x="0" y="0"/>
          <a:chExt cx="0" cy="0"/>
        </a:xfrm>
      </p:grpSpPr>
      <p:sp>
        <p:nvSpPr>
          <p:cNvPr id="11" name="Google Shape;11;p2"/>
          <p:cNvSpPr/>
          <p:nvPr/>
        </p:nvSpPr>
        <p:spPr>
          <a:xfrm>
            <a:off x="0" y="0"/>
            <a:ext cx="14630400" cy="8229600"/>
          </a:xfrm>
          <a:prstGeom prst="rect">
            <a:avLst/>
          </a:prstGeom>
          <a:solidFill>
            <a:srgbClr val="0C0C0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0" y="0"/>
            <a:ext cx="14630400" cy="8229600"/>
          </a:xfrm>
          <a:prstGeom prst="rect">
            <a:avLst/>
          </a:prstGeom>
          <a:solidFill>
            <a:srgbClr val="F3F3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0 master">
  <p:cSld name="Slide 10 master">
    <p:bg>
      <p:bgPr>
        <a:solidFill>
          <a:srgbClr val="000000"/>
        </a:solidFill>
      </p:bgPr>
    </p:bg>
    <p:spTree>
      <p:nvGrpSpPr>
        <p:cNvPr id="37" name="Shape 37"/>
        <p:cNvGrpSpPr/>
        <p:nvPr/>
      </p:nvGrpSpPr>
      <p:grpSpPr>
        <a:xfrm>
          <a:off x="0" y="0"/>
          <a:ext cx="0" cy="0"/>
          <a:chOff x="0" y="0"/>
          <a:chExt cx="0" cy="0"/>
        </a:xfrm>
      </p:grpSpPr>
      <p:sp>
        <p:nvSpPr>
          <p:cNvPr id="38" name="Google Shape;38;p11"/>
          <p:cNvSpPr/>
          <p:nvPr/>
        </p:nvSpPr>
        <p:spPr>
          <a:xfrm>
            <a:off x="0" y="0"/>
            <a:ext cx="14630400" cy="8229600"/>
          </a:xfrm>
          <a:prstGeom prst="rect">
            <a:avLst/>
          </a:prstGeom>
          <a:solidFill>
            <a:srgbClr val="0C0C0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11"/>
          <p:cNvSpPr/>
          <p:nvPr/>
        </p:nvSpPr>
        <p:spPr>
          <a:xfrm>
            <a:off x="0" y="0"/>
            <a:ext cx="14630400" cy="8229600"/>
          </a:xfrm>
          <a:prstGeom prst="rect">
            <a:avLst/>
          </a:prstGeom>
          <a:solidFill>
            <a:srgbClr val="10101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p:cSld name="DEFAULT">
    <p:bg>
      <p:bgPr>
        <a:solidFill>
          <a:schemeClr val="lt1"/>
        </a:solidFill>
      </p:bgPr>
    </p:bg>
    <p:spTree>
      <p:nvGrpSpPr>
        <p:cNvPr id="40" name="Shape 40"/>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2 master">
  <p:cSld name="Slide 2 master">
    <p:bg>
      <p:bgPr>
        <a:solidFill>
          <a:srgbClr val="000000"/>
        </a:solidFill>
      </p:bgPr>
    </p:bg>
    <p:spTree>
      <p:nvGrpSpPr>
        <p:cNvPr id="13" name="Shape 13"/>
        <p:cNvGrpSpPr/>
        <p:nvPr/>
      </p:nvGrpSpPr>
      <p:grpSpPr>
        <a:xfrm>
          <a:off x="0" y="0"/>
          <a:ext cx="0" cy="0"/>
          <a:chOff x="0" y="0"/>
          <a:chExt cx="0" cy="0"/>
        </a:xfrm>
      </p:grpSpPr>
      <p:sp>
        <p:nvSpPr>
          <p:cNvPr id="14" name="Google Shape;14;p3"/>
          <p:cNvSpPr/>
          <p:nvPr/>
        </p:nvSpPr>
        <p:spPr>
          <a:xfrm>
            <a:off x="0" y="0"/>
            <a:ext cx="14630400" cy="8229600"/>
          </a:xfrm>
          <a:prstGeom prst="rect">
            <a:avLst/>
          </a:prstGeom>
          <a:solidFill>
            <a:srgbClr val="0C0C0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3"/>
          <p:cNvSpPr/>
          <p:nvPr/>
        </p:nvSpPr>
        <p:spPr>
          <a:xfrm>
            <a:off x="0" y="0"/>
            <a:ext cx="14630400" cy="8229600"/>
          </a:xfrm>
          <a:prstGeom prst="rect">
            <a:avLst/>
          </a:prstGeom>
          <a:solidFill>
            <a:srgbClr val="F3F3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3 master">
  <p:cSld name="Slide 3 master">
    <p:bg>
      <p:bgPr>
        <a:solidFill>
          <a:srgbClr val="000000"/>
        </a:solidFill>
      </p:bgPr>
    </p:bg>
    <p:spTree>
      <p:nvGrpSpPr>
        <p:cNvPr id="16" name="Shape 16"/>
        <p:cNvGrpSpPr/>
        <p:nvPr/>
      </p:nvGrpSpPr>
      <p:grpSpPr>
        <a:xfrm>
          <a:off x="0" y="0"/>
          <a:ext cx="0" cy="0"/>
          <a:chOff x="0" y="0"/>
          <a:chExt cx="0" cy="0"/>
        </a:xfrm>
      </p:grpSpPr>
      <p:sp>
        <p:nvSpPr>
          <p:cNvPr id="17" name="Google Shape;17;p4"/>
          <p:cNvSpPr/>
          <p:nvPr/>
        </p:nvSpPr>
        <p:spPr>
          <a:xfrm>
            <a:off x="0" y="0"/>
            <a:ext cx="14630400" cy="8229600"/>
          </a:xfrm>
          <a:prstGeom prst="rect">
            <a:avLst/>
          </a:prstGeom>
          <a:solidFill>
            <a:srgbClr val="0C0C0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4"/>
          <p:cNvSpPr/>
          <p:nvPr/>
        </p:nvSpPr>
        <p:spPr>
          <a:xfrm>
            <a:off x="0" y="0"/>
            <a:ext cx="14630400" cy="8229600"/>
          </a:xfrm>
          <a:prstGeom prst="rect">
            <a:avLst/>
          </a:prstGeom>
          <a:solidFill>
            <a:srgbClr val="F3F3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4 master">
  <p:cSld name="Slide 4 master">
    <p:bg>
      <p:bgPr>
        <a:solidFill>
          <a:srgbClr val="000000"/>
        </a:solidFill>
      </p:bgPr>
    </p:bg>
    <p:spTree>
      <p:nvGrpSpPr>
        <p:cNvPr id="19" name="Shape 19"/>
        <p:cNvGrpSpPr/>
        <p:nvPr/>
      </p:nvGrpSpPr>
      <p:grpSpPr>
        <a:xfrm>
          <a:off x="0" y="0"/>
          <a:ext cx="0" cy="0"/>
          <a:chOff x="0" y="0"/>
          <a:chExt cx="0" cy="0"/>
        </a:xfrm>
      </p:grpSpPr>
      <p:sp>
        <p:nvSpPr>
          <p:cNvPr id="20" name="Google Shape;20;p5"/>
          <p:cNvSpPr/>
          <p:nvPr/>
        </p:nvSpPr>
        <p:spPr>
          <a:xfrm>
            <a:off x="0" y="0"/>
            <a:ext cx="14630400" cy="8229600"/>
          </a:xfrm>
          <a:prstGeom prst="rect">
            <a:avLst/>
          </a:prstGeom>
          <a:solidFill>
            <a:srgbClr val="0C0C0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5"/>
          <p:cNvSpPr/>
          <p:nvPr/>
        </p:nvSpPr>
        <p:spPr>
          <a:xfrm>
            <a:off x="0" y="0"/>
            <a:ext cx="14630400" cy="8229600"/>
          </a:xfrm>
          <a:prstGeom prst="rect">
            <a:avLst/>
          </a:prstGeom>
          <a:solidFill>
            <a:srgbClr val="F3F3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5 master">
  <p:cSld name="Slide 5 master">
    <p:bg>
      <p:bgPr>
        <a:solidFill>
          <a:srgbClr val="000000"/>
        </a:solidFill>
      </p:bgPr>
    </p:bg>
    <p:spTree>
      <p:nvGrpSpPr>
        <p:cNvPr id="22" name="Shape 22"/>
        <p:cNvGrpSpPr/>
        <p:nvPr/>
      </p:nvGrpSpPr>
      <p:grpSpPr>
        <a:xfrm>
          <a:off x="0" y="0"/>
          <a:ext cx="0" cy="0"/>
          <a:chOff x="0" y="0"/>
          <a:chExt cx="0" cy="0"/>
        </a:xfrm>
      </p:grpSpPr>
      <p:sp>
        <p:nvSpPr>
          <p:cNvPr id="23" name="Google Shape;23;p6"/>
          <p:cNvSpPr/>
          <p:nvPr/>
        </p:nvSpPr>
        <p:spPr>
          <a:xfrm>
            <a:off x="0" y="0"/>
            <a:ext cx="14630400" cy="8229600"/>
          </a:xfrm>
          <a:prstGeom prst="rect">
            <a:avLst/>
          </a:prstGeom>
          <a:solidFill>
            <a:srgbClr val="0C0C0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6"/>
          <p:cNvSpPr/>
          <p:nvPr/>
        </p:nvSpPr>
        <p:spPr>
          <a:xfrm>
            <a:off x="0" y="0"/>
            <a:ext cx="14630400" cy="8229600"/>
          </a:xfrm>
          <a:prstGeom prst="rect">
            <a:avLst/>
          </a:prstGeom>
          <a:solidFill>
            <a:srgbClr val="F3F3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6 master">
  <p:cSld name="Slide 6 master">
    <p:bg>
      <p:bgPr>
        <a:solidFill>
          <a:srgbClr val="000000"/>
        </a:solidFill>
      </p:bgPr>
    </p:bg>
    <p:spTree>
      <p:nvGrpSpPr>
        <p:cNvPr id="25" name="Shape 25"/>
        <p:cNvGrpSpPr/>
        <p:nvPr/>
      </p:nvGrpSpPr>
      <p:grpSpPr>
        <a:xfrm>
          <a:off x="0" y="0"/>
          <a:ext cx="0" cy="0"/>
          <a:chOff x="0" y="0"/>
          <a:chExt cx="0" cy="0"/>
        </a:xfrm>
      </p:grpSpPr>
      <p:sp>
        <p:nvSpPr>
          <p:cNvPr id="26" name="Google Shape;26;p7"/>
          <p:cNvSpPr/>
          <p:nvPr/>
        </p:nvSpPr>
        <p:spPr>
          <a:xfrm>
            <a:off x="0" y="0"/>
            <a:ext cx="14630400" cy="8229600"/>
          </a:xfrm>
          <a:prstGeom prst="rect">
            <a:avLst/>
          </a:prstGeom>
          <a:solidFill>
            <a:srgbClr val="0C0C0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7"/>
          <p:cNvSpPr/>
          <p:nvPr/>
        </p:nvSpPr>
        <p:spPr>
          <a:xfrm>
            <a:off x="0" y="0"/>
            <a:ext cx="14630400" cy="8229600"/>
          </a:xfrm>
          <a:prstGeom prst="rect">
            <a:avLst/>
          </a:prstGeom>
          <a:solidFill>
            <a:srgbClr val="F3F3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7 master">
  <p:cSld name="Slide 7 master">
    <p:bg>
      <p:bgPr>
        <a:solidFill>
          <a:srgbClr val="000000"/>
        </a:solidFill>
      </p:bgPr>
    </p:bg>
    <p:spTree>
      <p:nvGrpSpPr>
        <p:cNvPr id="28" name="Shape 28"/>
        <p:cNvGrpSpPr/>
        <p:nvPr/>
      </p:nvGrpSpPr>
      <p:grpSpPr>
        <a:xfrm>
          <a:off x="0" y="0"/>
          <a:ext cx="0" cy="0"/>
          <a:chOff x="0" y="0"/>
          <a:chExt cx="0" cy="0"/>
        </a:xfrm>
      </p:grpSpPr>
      <p:sp>
        <p:nvSpPr>
          <p:cNvPr id="29" name="Google Shape;29;p8"/>
          <p:cNvSpPr/>
          <p:nvPr/>
        </p:nvSpPr>
        <p:spPr>
          <a:xfrm>
            <a:off x="0" y="0"/>
            <a:ext cx="14630400" cy="8229600"/>
          </a:xfrm>
          <a:prstGeom prst="rect">
            <a:avLst/>
          </a:prstGeom>
          <a:solidFill>
            <a:srgbClr val="0C0C0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8"/>
          <p:cNvSpPr/>
          <p:nvPr/>
        </p:nvSpPr>
        <p:spPr>
          <a:xfrm>
            <a:off x="0" y="0"/>
            <a:ext cx="14630400" cy="8229600"/>
          </a:xfrm>
          <a:prstGeom prst="rect">
            <a:avLst/>
          </a:prstGeom>
          <a:solidFill>
            <a:srgbClr val="F3F3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8 master">
  <p:cSld name="Slide 8 master">
    <p:bg>
      <p:bgPr>
        <a:solidFill>
          <a:srgbClr val="000000"/>
        </a:solidFill>
      </p:bgPr>
    </p:bg>
    <p:spTree>
      <p:nvGrpSpPr>
        <p:cNvPr id="31" name="Shape 31"/>
        <p:cNvGrpSpPr/>
        <p:nvPr/>
      </p:nvGrpSpPr>
      <p:grpSpPr>
        <a:xfrm>
          <a:off x="0" y="0"/>
          <a:ext cx="0" cy="0"/>
          <a:chOff x="0" y="0"/>
          <a:chExt cx="0" cy="0"/>
        </a:xfrm>
      </p:grpSpPr>
      <p:sp>
        <p:nvSpPr>
          <p:cNvPr id="32" name="Google Shape;32;p9"/>
          <p:cNvSpPr/>
          <p:nvPr/>
        </p:nvSpPr>
        <p:spPr>
          <a:xfrm>
            <a:off x="0" y="0"/>
            <a:ext cx="14630400" cy="8229600"/>
          </a:xfrm>
          <a:prstGeom prst="rect">
            <a:avLst/>
          </a:prstGeom>
          <a:solidFill>
            <a:srgbClr val="0C0C0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9"/>
          <p:cNvSpPr/>
          <p:nvPr/>
        </p:nvSpPr>
        <p:spPr>
          <a:xfrm>
            <a:off x="0" y="0"/>
            <a:ext cx="14630400" cy="8229600"/>
          </a:xfrm>
          <a:prstGeom prst="rect">
            <a:avLst/>
          </a:prstGeom>
          <a:solidFill>
            <a:srgbClr val="F3F3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9 master">
  <p:cSld name="Slide 9 master">
    <p:bg>
      <p:bgPr>
        <a:solidFill>
          <a:srgbClr val="000000"/>
        </a:solidFill>
      </p:bgPr>
    </p:bg>
    <p:spTree>
      <p:nvGrpSpPr>
        <p:cNvPr id="34" name="Shape 34"/>
        <p:cNvGrpSpPr/>
        <p:nvPr/>
      </p:nvGrpSpPr>
      <p:grpSpPr>
        <a:xfrm>
          <a:off x="0" y="0"/>
          <a:ext cx="0" cy="0"/>
          <a:chOff x="0" y="0"/>
          <a:chExt cx="0" cy="0"/>
        </a:xfrm>
      </p:grpSpPr>
      <p:sp>
        <p:nvSpPr>
          <p:cNvPr id="35" name="Google Shape;35;p10"/>
          <p:cNvSpPr/>
          <p:nvPr/>
        </p:nvSpPr>
        <p:spPr>
          <a:xfrm>
            <a:off x="0" y="0"/>
            <a:ext cx="14630400" cy="8229600"/>
          </a:xfrm>
          <a:prstGeom prst="rect">
            <a:avLst/>
          </a:prstGeom>
          <a:solidFill>
            <a:srgbClr val="0C0C0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10"/>
          <p:cNvSpPr/>
          <p:nvPr/>
        </p:nvSpPr>
        <p:spPr>
          <a:xfrm>
            <a:off x="0" y="0"/>
            <a:ext cx="14630400" cy="8229600"/>
          </a:xfrm>
          <a:prstGeom prst="rect">
            <a:avLst/>
          </a:prstGeom>
          <a:solidFill>
            <a:srgbClr val="F3F3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 name="Shape 9"/>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 Id="rId4" Type="http://schemas.openxmlformats.org/officeDocument/2006/relationships/image" Target="../media/image1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0.xml"/><Relationship Id="rId3" Type="http://schemas.openxmlformats.org/officeDocument/2006/relationships/image" Target="../media/image20.png"/><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3.png"/><Relationship Id="rId4" Type="http://schemas.openxmlformats.org/officeDocument/2006/relationships/image" Target="../media/image17.png"/><Relationship Id="rId5" Type="http://schemas.openxmlformats.org/officeDocument/2006/relationships/image" Target="../media/image12.png"/><Relationship Id="rId6"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6.png"/><Relationship Id="rId4" Type="http://schemas.openxmlformats.org/officeDocument/2006/relationships/image" Target="../media/image8.png"/><Relationship Id="rId5" Type="http://schemas.openxmlformats.org/officeDocument/2006/relationships/image" Target="../media/image7.png"/><Relationship Id="rId6" Type="http://schemas.openxmlformats.org/officeDocument/2006/relationships/image" Target="../media/image2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2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1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 Id="rId3" Type="http://schemas.openxmlformats.org/officeDocument/2006/relationships/image" Target="../media/image9.png"/><Relationship Id="rId4" Type="http://schemas.openxmlformats.org/officeDocument/2006/relationships/image" Target="../media/image1.png"/><Relationship Id="rId5" Type="http://schemas.openxmlformats.org/officeDocument/2006/relationships/image" Target="../media/image4.png"/><Relationship Id="rId6" Type="http://schemas.openxmlformats.org/officeDocument/2006/relationships/image" Target="../media/image19.png"/><Relationship Id="rId7"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xml"/><Relationship Id="rId3"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 name="Shape 45"/>
        <p:cNvGrpSpPr/>
        <p:nvPr/>
      </p:nvGrpSpPr>
      <p:grpSpPr>
        <a:xfrm>
          <a:off x="0" y="0"/>
          <a:ext cx="0" cy="0"/>
          <a:chOff x="0" y="0"/>
          <a:chExt cx="0" cy="0"/>
        </a:xfrm>
      </p:grpSpPr>
      <p:pic>
        <p:nvPicPr>
          <p:cNvPr descr="preencoded.png" id="46" name="Google Shape;46;p13"/>
          <p:cNvPicPr preferRelativeResize="0"/>
          <p:nvPr/>
        </p:nvPicPr>
        <p:blipFill rotWithShape="1">
          <a:blip r:embed="rId3">
            <a:alphaModFix/>
          </a:blip>
          <a:srcRect b="0" l="0" r="0" t="0"/>
          <a:stretch/>
        </p:blipFill>
        <p:spPr>
          <a:xfrm>
            <a:off x="9144000" y="0"/>
            <a:ext cx="5486400" cy="8229600"/>
          </a:xfrm>
          <a:prstGeom prst="rect">
            <a:avLst/>
          </a:prstGeom>
          <a:noFill/>
          <a:ln>
            <a:noFill/>
          </a:ln>
        </p:spPr>
      </p:pic>
      <p:sp>
        <p:nvSpPr>
          <p:cNvPr id="47" name="Google Shape;47;p13"/>
          <p:cNvSpPr/>
          <p:nvPr/>
        </p:nvSpPr>
        <p:spPr>
          <a:xfrm>
            <a:off x="793790" y="1636871"/>
            <a:ext cx="7556421" cy="1417558"/>
          </a:xfrm>
          <a:prstGeom prst="rect">
            <a:avLst/>
          </a:prstGeom>
          <a:noFill/>
          <a:ln>
            <a:noFill/>
          </a:ln>
        </p:spPr>
        <p:txBody>
          <a:bodyPr anchorCtr="0" anchor="t" bIns="0" lIns="0" spcFirstLastPara="1" rIns="0" wrap="square" tIns="0">
            <a:noAutofit/>
          </a:bodyPr>
          <a:lstStyle/>
          <a:p>
            <a:pPr indent="0" lvl="0" marL="0" marR="0" rtl="0" algn="l">
              <a:lnSpc>
                <a:spcPct val="124719"/>
              </a:lnSpc>
              <a:spcBef>
                <a:spcPts val="0"/>
              </a:spcBef>
              <a:spcAft>
                <a:spcPts val="0"/>
              </a:spcAft>
              <a:buClr>
                <a:srgbClr val="101014"/>
              </a:buClr>
              <a:buSzPts val="4450"/>
              <a:buFont typeface="Playfair Display"/>
              <a:buNone/>
            </a:pPr>
            <a:r>
              <a:rPr b="1" i="0" lang="en-US" sz="4450" u="none" cap="none" strike="noStrike">
                <a:solidFill>
                  <a:srgbClr val="101014"/>
                </a:solidFill>
                <a:latin typeface="Playfair Display"/>
                <a:ea typeface="Playfair Display"/>
                <a:cs typeface="Playfair Display"/>
                <a:sym typeface="Playfair Display"/>
              </a:rPr>
              <a:t>PowerLytics: Optimizando el Entrenamiento de Fuerza</a:t>
            </a:r>
            <a:endParaRPr b="0" i="0" sz="4450" u="none" cap="none" strike="noStrike"/>
          </a:p>
        </p:txBody>
      </p:sp>
      <p:sp>
        <p:nvSpPr>
          <p:cNvPr id="48" name="Google Shape;48;p13"/>
          <p:cNvSpPr/>
          <p:nvPr/>
        </p:nvSpPr>
        <p:spPr>
          <a:xfrm>
            <a:off x="793790" y="3394591"/>
            <a:ext cx="7556421" cy="725805"/>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39393C"/>
              </a:buClr>
              <a:buSzPts val="1750"/>
              <a:buFont typeface="Open Sans"/>
              <a:buNone/>
            </a:pPr>
            <a:r>
              <a:rPr b="0" i="0" lang="en-US" sz="1750" u="none" cap="none" strike="noStrike">
                <a:solidFill>
                  <a:srgbClr val="39393C"/>
                </a:solidFill>
                <a:latin typeface="Open Sans"/>
                <a:ea typeface="Open Sans"/>
                <a:cs typeface="Open Sans"/>
                <a:sym typeface="Open Sans"/>
              </a:rPr>
              <a:t>Una plataforma web innovadora para atletas y entrenadores de powerlifting.</a:t>
            </a:r>
            <a:endParaRPr b="0" i="0" sz="1750" u="none" cap="none" strike="noStrike"/>
          </a:p>
        </p:txBody>
      </p:sp>
      <p:sp>
        <p:nvSpPr>
          <p:cNvPr id="49" name="Google Shape;49;p13"/>
          <p:cNvSpPr/>
          <p:nvPr/>
        </p:nvSpPr>
        <p:spPr>
          <a:xfrm>
            <a:off x="793790" y="4375547"/>
            <a:ext cx="7556421" cy="362903"/>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SzPts val="1750"/>
              <a:buFont typeface="Arial"/>
              <a:buNone/>
            </a:pPr>
            <a:r>
              <a:t/>
            </a:r>
            <a:endParaRPr b="0" i="0" sz="1750" u="none" cap="none" strike="noStrike"/>
          </a:p>
        </p:txBody>
      </p:sp>
      <p:sp>
        <p:nvSpPr>
          <p:cNvPr id="50" name="Google Shape;50;p13"/>
          <p:cNvSpPr/>
          <p:nvPr/>
        </p:nvSpPr>
        <p:spPr>
          <a:xfrm>
            <a:off x="793790" y="4993600"/>
            <a:ext cx="7556421" cy="362903"/>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39393C"/>
              </a:buClr>
              <a:buSzPts val="1750"/>
              <a:buFont typeface="Open Sans"/>
              <a:buNone/>
            </a:pPr>
            <a:r>
              <a:rPr b="0" i="0" lang="en-US" sz="1750" u="none" cap="none" strike="noStrike">
                <a:solidFill>
                  <a:srgbClr val="39393C"/>
                </a:solidFill>
                <a:latin typeface="Open Sans"/>
                <a:ea typeface="Open Sans"/>
                <a:cs typeface="Open Sans"/>
                <a:sym typeface="Open Sans"/>
              </a:rPr>
              <a:t>Integrantes: </a:t>
            </a:r>
            <a:r>
              <a:rPr b="0" i="0" lang="en-US" sz="1750" u="none" cap="none" strike="noStrike">
                <a:solidFill>
                  <a:srgbClr val="101014"/>
                </a:solidFill>
                <a:latin typeface="Open Sans"/>
                <a:ea typeface="Open Sans"/>
                <a:cs typeface="Open Sans"/>
                <a:sym typeface="Open Sans"/>
              </a:rPr>
              <a:t>Javier Cornejo, Martín Hernández, Benjamín Rojas</a:t>
            </a:r>
            <a:r>
              <a:rPr b="0" i="0" lang="en-US" sz="1750" u="none" cap="none" strike="noStrike">
                <a:solidFill>
                  <a:srgbClr val="39393C"/>
                </a:solidFill>
                <a:latin typeface="Open Sans"/>
                <a:ea typeface="Open Sans"/>
                <a:cs typeface="Open Sans"/>
                <a:sym typeface="Open Sans"/>
              </a:rPr>
              <a:t> .</a:t>
            </a:r>
            <a:endParaRPr b="0" i="0" sz="1750" u="none" cap="none" strike="noStrike"/>
          </a:p>
        </p:txBody>
      </p:sp>
      <p:sp>
        <p:nvSpPr>
          <p:cNvPr id="51" name="Google Shape;51;p13"/>
          <p:cNvSpPr/>
          <p:nvPr/>
        </p:nvSpPr>
        <p:spPr>
          <a:xfrm>
            <a:off x="793790" y="5611654"/>
            <a:ext cx="7556421" cy="362903"/>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39393C"/>
              </a:buClr>
              <a:buSzPts val="1750"/>
              <a:buFont typeface="Open Sans"/>
              <a:buNone/>
            </a:pPr>
            <a:r>
              <a:rPr b="0" i="0" lang="en-US" sz="1750" u="none" cap="none" strike="noStrike">
                <a:solidFill>
                  <a:srgbClr val="39393C"/>
                </a:solidFill>
                <a:latin typeface="Open Sans"/>
                <a:ea typeface="Open Sans"/>
                <a:cs typeface="Open Sans"/>
                <a:sym typeface="Open Sans"/>
              </a:rPr>
              <a:t>Carrera: Ingeniería en Informática.</a:t>
            </a:r>
            <a:endParaRPr b="0" i="0" sz="1750" u="none" cap="none" strike="noStrike"/>
          </a:p>
        </p:txBody>
      </p:sp>
      <p:sp>
        <p:nvSpPr>
          <p:cNvPr id="52" name="Google Shape;52;p13"/>
          <p:cNvSpPr/>
          <p:nvPr/>
        </p:nvSpPr>
        <p:spPr>
          <a:xfrm>
            <a:off x="793790" y="6229707"/>
            <a:ext cx="7556421" cy="362903"/>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39393C"/>
              </a:buClr>
              <a:buSzPts val="1750"/>
              <a:buFont typeface="Open Sans"/>
              <a:buNone/>
            </a:pPr>
            <a:r>
              <a:rPr b="0" i="0" lang="en-US" sz="1750" u="none" cap="none" strike="noStrike">
                <a:solidFill>
                  <a:srgbClr val="39393C"/>
                </a:solidFill>
                <a:latin typeface="Open Sans"/>
                <a:ea typeface="Open Sans"/>
                <a:cs typeface="Open Sans"/>
                <a:sym typeface="Open Sans"/>
              </a:rPr>
              <a:t>Sede: Melipilla.</a:t>
            </a:r>
            <a:endParaRPr b="0" i="0" sz="1750" u="none" cap="none" strike="noStrike"/>
          </a:p>
        </p:txBody>
      </p:sp>
      <p:pic>
        <p:nvPicPr>
          <p:cNvPr id="53" name="Google Shape;53;p13"/>
          <p:cNvPicPr preferRelativeResize="0"/>
          <p:nvPr/>
        </p:nvPicPr>
        <p:blipFill rotWithShape="1">
          <a:blip r:embed="rId4">
            <a:alphaModFix/>
          </a:blip>
          <a:srcRect b="0" l="3997" r="5357" t="0"/>
          <a:stretch/>
        </p:blipFill>
        <p:spPr>
          <a:xfrm>
            <a:off x="9065375" y="0"/>
            <a:ext cx="5565025" cy="822960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pic>
        <p:nvPicPr>
          <p:cNvPr descr="preencoded.png" id="213" name="Google Shape;213;p22"/>
          <p:cNvPicPr preferRelativeResize="0"/>
          <p:nvPr/>
        </p:nvPicPr>
        <p:blipFill rotWithShape="1">
          <a:blip r:embed="rId3">
            <a:alphaModFix/>
          </a:blip>
          <a:srcRect b="0" l="0" r="0" t="0"/>
          <a:stretch/>
        </p:blipFill>
        <p:spPr>
          <a:xfrm>
            <a:off x="0" y="0"/>
            <a:ext cx="5486400" cy="8229600"/>
          </a:xfrm>
          <a:prstGeom prst="rect">
            <a:avLst/>
          </a:prstGeom>
          <a:noFill/>
          <a:ln>
            <a:noFill/>
          </a:ln>
        </p:spPr>
      </p:pic>
      <p:sp>
        <p:nvSpPr>
          <p:cNvPr id="214" name="Google Shape;214;p22"/>
          <p:cNvSpPr/>
          <p:nvPr/>
        </p:nvSpPr>
        <p:spPr>
          <a:xfrm>
            <a:off x="6280190" y="924639"/>
            <a:ext cx="7556421" cy="1662827"/>
          </a:xfrm>
          <a:prstGeom prst="rect">
            <a:avLst/>
          </a:prstGeom>
          <a:noFill/>
          <a:ln>
            <a:noFill/>
          </a:ln>
        </p:spPr>
        <p:txBody>
          <a:bodyPr anchorCtr="0" anchor="t" bIns="0" lIns="0" spcFirstLastPara="1" rIns="0" wrap="square" tIns="0">
            <a:noAutofit/>
          </a:bodyPr>
          <a:lstStyle/>
          <a:p>
            <a:pPr indent="0" lvl="0" marL="0" marR="0" rtl="0" algn="ctr">
              <a:lnSpc>
                <a:spcPct val="125000"/>
              </a:lnSpc>
              <a:spcBef>
                <a:spcPts val="0"/>
              </a:spcBef>
              <a:spcAft>
                <a:spcPts val="0"/>
              </a:spcAft>
              <a:buClr>
                <a:srgbClr val="FFFFFF"/>
              </a:buClr>
              <a:buSzPts val="5200"/>
              <a:buFont typeface="Playfair Display"/>
              <a:buNone/>
            </a:pPr>
            <a:r>
              <a:rPr b="1" i="0" lang="en-US" sz="5200" u="none" cap="none" strike="noStrike">
                <a:solidFill>
                  <a:srgbClr val="FFFFFF"/>
                </a:solidFill>
                <a:latin typeface="Playfair Display"/>
                <a:ea typeface="Playfair Display"/>
                <a:cs typeface="Playfair Display"/>
                <a:sym typeface="Playfair Display"/>
              </a:rPr>
              <a:t>¡Gracias por su Atención!</a:t>
            </a:r>
            <a:endParaRPr b="0" i="0" sz="5200" u="none" cap="none" strike="noStrike"/>
          </a:p>
        </p:txBody>
      </p:sp>
      <p:sp>
        <p:nvSpPr>
          <p:cNvPr id="215" name="Google Shape;215;p22"/>
          <p:cNvSpPr/>
          <p:nvPr/>
        </p:nvSpPr>
        <p:spPr>
          <a:xfrm>
            <a:off x="6280190" y="2876669"/>
            <a:ext cx="7556421" cy="1233487"/>
          </a:xfrm>
          <a:prstGeom prst="rect">
            <a:avLst/>
          </a:prstGeom>
          <a:noFill/>
          <a:ln>
            <a:noFill/>
          </a:ln>
        </p:spPr>
        <p:txBody>
          <a:bodyPr anchorCtr="0" anchor="t" bIns="0" lIns="0" spcFirstLastPara="1" rIns="0" wrap="square" tIns="0">
            <a:noAutofit/>
          </a:bodyPr>
          <a:lstStyle/>
          <a:p>
            <a:pPr indent="0" lvl="0" marL="0" marR="0" rtl="0" algn="ctr">
              <a:lnSpc>
                <a:spcPct val="160000"/>
              </a:lnSpc>
              <a:spcBef>
                <a:spcPts val="0"/>
              </a:spcBef>
              <a:spcAft>
                <a:spcPts val="0"/>
              </a:spcAft>
              <a:buClr>
                <a:srgbClr val="FFFFFF"/>
              </a:buClr>
              <a:buSzPts val="1500"/>
              <a:buFont typeface="Open Sans"/>
              <a:buNone/>
            </a:pPr>
            <a:r>
              <a:rPr b="0" i="0" lang="en-US" sz="1500" u="none" cap="none" strike="noStrike">
                <a:solidFill>
                  <a:srgbClr val="FFFFFF"/>
                </a:solidFill>
                <a:latin typeface="Open Sans"/>
                <a:ea typeface="Open Sans"/>
                <a:cs typeface="Open Sans"/>
                <a:sym typeface="Open Sans"/>
              </a:rPr>
              <a:t>El proyecto PowerLytics no solo aborda la falta de soluciones tecnológicas especializadas en la industria deportiva, sino que también representa un caso práctico crucial para la aplicación de conocimientos en desarrollo web y gestión de proyectos.</a:t>
            </a:r>
            <a:endParaRPr b="0" i="0" sz="1500" u="none" cap="none" strike="noStrike"/>
          </a:p>
        </p:txBody>
      </p:sp>
      <p:pic>
        <p:nvPicPr>
          <p:cNvPr descr="preencoded.png" id="216" name="Google Shape;216;p22"/>
          <p:cNvPicPr preferRelativeResize="0"/>
          <p:nvPr/>
        </p:nvPicPr>
        <p:blipFill rotWithShape="1">
          <a:blip r:embed="rId4">
            <a:alphaModFix/>
          </a:blip>
          <a:srcRect b="0" l="0" r="0" t="0"/>
          <a:stretch/>
        </p:blipFill>
        <p:spPr>
          <a:xfrm>
            <a:off x="6352461" y="4296787"/>
            <a:ext cx="289203" cy="361474"/>
          </a:xfrm>
          <a:prstGeom prst="rect">
            <a:avLst/>
          </a:prstGeom>
          <a:noFill/>
          <a:ln>
            <a:noFill/>
          </a:ln>
        </p:spPr>
      </p:pic>
      <p:sp>
        <p:nvSpPr>
          <p:cNvPr id="217" name="Google Shape;217;p22"/>
          <p:cNvSpPr/>
          <p:nvPr/>
        </p:nvSpPr>
        <p:spPr>
          <a:xfrm>
            <a:off x="6906697" y="4326969"/>
            <a:ext cx="2409944" cy="301228"/>
          </a:xfrm>
          <a:prstGeom prst="rect">
            <a:avLst/>
          </a:prstGeom>
          <a:noFill/>
          <a:ln>
            <a:noFill/>
          </a:ln>
        </p:spPr>
        <p:txBody>
          <a:bodyPr anchorCtr="0" anchor="t" bIns="0" lIns="0" spcFirstLastPara="1" rIns="0" wrap="square" tIns="0">
            <a:noAutofit/>
          </a:bodyPr>
          <a:lstStyle/>
          <a:p>
            <a:pPr indent="0" lvl="0" marL="0" marR="0" rtl="0" algn="l">
              <a:lnSpc>
                <a:spcPct val="127027"/>
              </a:lnSpc>
              <a:spcBef>
                <a:spcPts val="0"/>
              </a:spcBef>
              <a:spcAft>
                <a:spcPts val="0"/>
              </a:spcAft>
              <a:buClr>
                <a:srgbClr val="FFFFFF"/>
              </a:buClr>
              <a:buSzPts val="1850"/>
              <a:buFont typeface="Playfair Display"/>
              <a:buNone/>
            </a:pPr>
            <a:r>
              <a:rPr b="1" i="0" lang="en-US" sz="1850" u="none" cap="none" strike="noStrike">
                <a:solidFill>
                  <a:srgbClr val="FFFFFF"/>
                </a:solidFill>
                <a:latin typeface="Playfair Display"/>
                <a:ea typeface="Playfair Display"/>
                <a:cs typeface="Playfair Display"/>
                <a:sym typeface="Playfair Display"/>
              </a:rPr>
              <a:t>Próximos Pasos</a:t>
            </a:r>
            <a:endParaRPr b="0" i="0" sz="1850" u="none" cap="none" strike="noStrike"/>
          </a:p>
        </p:txBody>
      </p:sp>
      <p:sp>
        <p:nvSpPr>
          <p:cNvPr id="218" name="Google Shape;218;p22"/>
          <p:cNvSpPr/>
          <p:nvPr/>
        </p:nvSpPr>
        <p:spPr>
          <a:xfrm>
            <a:off x="6906697" y="4743807"/>
            <a:ext cx="6929914" cy="616744"/>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FFFFFF"/>
              </a:buClr>
              <a:buSzPts val="1500"/>
              <a:buFont typeface="Open Sans"/>
              <a:buNone/>
            </a:pPr>
            <a:r>
              <a:rPr b="0" i="0" lang="en-US" sz="1500" u="none" cap="none" strike="noStrike">
                <a:solidFill>
                  <a:srgbClr val="FFFFFF"/>
                </a:solidFill>
                <a:latin typeface="Open Sans"/>
                <a:ea typeface="Open Sans"/>
                <a:cs typeface="Open Sans"/>
                <a:sym typeface="Open Sans"/>
              </a:rPr>
              <a:t>Después de la entrega final, consideraremos la expansión de la plataforma a otros deportes de fuerza y la integración de nuevas funcionalidades.</a:t>
            </a:r>
            <a:endParaRPr b="0" i="0" sz="1500" u="none" cap="none" strike="noStrike"/>
          </a:p>
        </p:txBody>
      </p:sp>
      <p:pic>
        <p:nvPicPr>
          <p:cNvPr descr="preencoded.png" id="219" name="Google Shape;219;p22"/>
          <p:cNvPicPr preferRelativeResize="0"/>
          <p:nvPr/>
        </p:nvPicPr>
        <p:blipFill rotWithShape="1">
          <a:blip r:embed="rId4">
            <a:alphaModFix/>
          </a:blip>
          <a:srcRect b="0" l="0" r="0" t="0"/>
          <a:stretch/>
        </p:blipFill>
        <p:spPr>
          <a:xfrm>
            <a:off x="6352461" y="5715893"/>
            <a:ext cx="289203" cy="361474"/>
          </a:xfrm>
          <a:prstGeom prst="rect">
            <a:avLst/>
          </a:prstGeom>
          <a:noFill/>
          <a:ln>
            <a:noFill/>
          </a:ln>
        </p:spPr>
      </p:pic>
      <p:sp>
        <p:nvSpPr>
          <p:cNvPr id="220" name="Google Shape;220;p22"/>
          <p:cNvSpPr/>
          <p:nvPr/>
        </p:nvSpPr>
        <p:spPr>
          <a:xfrm>
            <a:off x="6906697" y="5746075"/>
            <a:ext cx="2409944" cy="301228"/>
          </a:xfrm>
          <a:prstGeom prst="rect">
            <a:avLst/>
          </a:prstGeom>
          <a:noFill/>
          <a:ln>
            <a:noFill/>
          </a:ln>
        </p:spPr>
        <p:txBody>
          <a:bodyPr anchorCtr="0" anchor="t" bIns="0" lIns="0" spcFirstLastPara="1" rIns="0" wrap="square" tIns="0">
            <a:noAutofit/>
          </a:bodyPr>
          <a:lstStyle/>
          <a:p>
            <a:pPr indent="0" lvl="0" marL="0" marR="0" rtl="0" algn="l">
              <a:lnSpc>
                <a:spcPct val="127027"/>
              </a:lnSpc>
              <a:spcBef>
                <a:spcPts val="0"/>
              </a:spcBef>
              <a:spcAft>
                <a:spcPts val="0"/>
              </a:spcAft>
              <a:buClr>
                <a:srgbClr val="FFFFFF"/>
              </a:buClr>
              <a:buSzPts val="1850"/>
              <a:buFont typeface="Playfair Display"/>
              <a:buNone/>
            </a:pPr>
            <a:r>
              <a:rPr b="1" i="0" lang="en-US" sz="1850" u="none" cap="none" strike="noStrike">
                <a:solidFill>
                  <a:srgbClr val="FFFFFF"/>
                </a:solidFill>
                <a:latin typeface="Playfair Display"/>
                <a:ea typeface="Playfair Display"/>
                <a:cs typeface="Playfair Display"/>
                <a:sym typeface="Playfair Display"/>
              </a:rPr>
              <a:t>Invitación</a:t>
            </a:r>
            <a:endParaRPr b="0" i="0" sz="1850" u="none" cap="none" strike="noStrike"/>
          </a:p>
        </p:txBody>
      </p:sp>
      <p:sp>
        <p:nvSpPr>
          <p:cNvPr id="221" name="Google Shape;221;p22"/>
          <p:cNvSpPr/>
          <p:nvPr/>
        </p:nvSpPr>
        <p:spPr>
          <a:xfrm>
            <a:off x="6906697" y="6162913"/>
            <a:ext cx="6929914" cy="616744"/>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FFFFFF"/>
              </a:buClr>
              <a:buSzPts val="1500"/>
              <a:buFont typeface="Open Sans"/>
              <a:buNone/>
            </a:pPr>
            <a:r>
              <a:rPr b="0" i="0" lang="en-US" sz="1500" u="none" cap="none" strike="noStrike">
                <a:solidFill>
                  <a:srgbClr val="FFFFFF"/>
                </a:solidFill>
                <a:latin typeface="Open Sans"/>
                <a:ea typeface="Open Sans"/>
                <a:cs typeface="Open Sans"/>
                <a:sym typeface="Open Sans"/>
              </a:rPr>
              <a:t>Los invitamos a explorar el potencial de PowerLytics para transformar el entrenamiento en Chile. </a:t>
            </a:r>
            <a:r>
              <a:rPr b="0" i="0" lang="en-US" sz="1500" u="none" cap="none" strike="noStrike">
                <a:solidFill>
                  <a:srgbClr val="F9D933"/>
                </a:solidFill>
                <a:latin typeface="Open Sans"/>
                <a:ea typeface="Open Sans"/>
                <a:cs typeface="Open Sans"/>
                <a:sym typeface="Open Sans"/>
              </a:rPr>
              <a:t>¡El futuro de la fuerza está aquí!</a:t>
            </a:r>
            <a:endParaRPr b="0" i="0" sz="1500" u="none" cap="none" strike="noStrike"/>
          </a:p>
        </p:txBody>
      </p:sp>
      <p:sp>
        <p:nvSpPr>
          <p:cNvPr id="222" name="Google Shape;222;p22"/>
          <p:cNvSpPr/>
          <p:nvPr/>
        </p:nvSpPr>
        <p:spPr>
          <a:xfrm>
            <a:off x="6280190" y="6996470"/>
            <a:ext cx="7556421" cy="308372"/>
          </a:xfrm>
          <a:prstGeom prst="rect">
            <a:avLst/>
          </a:prstGeom>
          <a:noFill/>
          <a:ln>
            <a:noFill/>
          </a:ln>
        </p:spPr>
        <p:txBody>
          <a:bodyPr anchorCtr="0" anchor="t" bIns="0" lIns="0" spcFirstLastPara="1" rIns="0" wrap="square" tIns="0">
            <a:noAutofit/>
          </a:bodyPr>
          <a:lstStyle/>
          <a:p>
            <a:pPr indent="0" lvl="0" marL="0" marR="0" rtl="0" algn="ctr">
              <a:lnSpc>
                <a:spcPct val="160000"/>
              </a:lnSpc>
              <a:spcBef>
                <a:spcPts val="0"/>
              </a:spcBef>
              <a:spcAft>
                <a:spcPts val="0"/>
              </a:spcAft>
              <a:buClr>
                <a:srgbClr val="FFFFFF"/>
              </a:buClr>
              <a:buSzPts val="1500"/>
              <a:buFont typeface="Open Sans"/>
              <a:buNone/>
            </a:pPr>
            <a:r>
              <a:rPr b="0" i="0" lang="en-US" sz="1500" u="none" cap="none" strike="noStrike">
                <a:solidFill>
                  <a:srgbClr val="FFFFFF"/>
                </a:solidFill>
                <a:latin typeface="Open Sans"/>
                <a:ea typeface="Open Sans"/>
                <a:cs typeface="Open Sans"/>
                <a:sym typeface="Open Sans"/>
              </a:rPr>
              <a:t>Equipo PowerLytics: Javier Cornejo, Martín Hernández, Benjamín Rojas</a:t>
            </a:r>
            <a:endParaRPr b="0" i="0" sz="1500" u="none" cap="none" strike="noStrike"/>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4"/>
          <p:cNvSpPr/>
          <p:nvPr/>
        </p:nvSpPr>
        <p:spPr>
          <a:xfrm>
            <a:off x="780098" y="612934"/>
            <a:ext cx="9988034" cy="696516"/>
          </a:xfrm>
          <a:prstGeom prst="rect">
            <a:avLst/>
          </a:prstGeom>
          <a:noFill/>
          <a:ln>
            <a:noFill/>
          </a:ln>
        </p:spPr>
        <p:txBody>
          <a:bodyPr anchorCtr="0" anchor="t" bIns="0" lIns="0" spcFirstLastPara="1" rIns="0" wrap="square" tIns="0">
            <a:noAutofit/>
          </a:bodyPr>
          <a:lstStyle/>
          <a:p>
            <a:pPr indent="0" lvl="0" marL="0" marR="0" rtl="0" algn="l">
              <a:lnSpc>
                <a:spcPct val="125287"/>
              </a:lnSpc>
              <a:spcBef>
                <a:spcPts val="0"/>
              </a:spcBef>
              <a:spcAft>
                <a:spcPts val="0"/>
              </a:spcAft>
              <a:buClr>
                <a:srgbClr val="101014"/>
              </a:buClr>
              <a:buSzPts val="4350"/>
              <a:buFont typeface="Playfair Display"/>
              <a:buNone/>
            </a:pPr>
            <a:r>
              <a:rPr b="1" i="0" lang="en-US" sz="4350" u="none" cap="none" strike="noStrike">
                <a:solidFill>
                  <a:srgbClr val="101014"/>
                </a:solidFill>
                <a:latin typeface="Playfair Display"/>
                <a:ea typeface="Playfair Display"/>
                <a:cs typeface="Playfair Display"/>
                <a:sym typeface="Playfair Display"/>
              </a:rPr>
              <a:t>El Desafío del Entrenamiento Moderno</a:t>
            </a:r>
            <a:endParaRPr b="0" i="0" sz="4350" u="none" cap="none" strike="noStrike"/>
          </a:p>
        </p:txBody>
      </p:sp>
      <p:sp>
        <p:nvSpPr>
          <p:cNvPr id="60" name="Google Shape;60;p14"/>
          <p:cNvSpPr/>
          <p:nvPr/>
        </p:nvSpPr>
        <p:spPr>
          <a:xfrm>
            <a:off x="780098" y="1844278"/>
            <a:ext cx="6943844" cy="1782961"/>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39393C"/>
              </a:buClr>
              <a:buSzPts val="1750"/>
              <a:buFont typeface="Open Sans"/>
              <a:buNone/>
            </a:pPr>
            <a:r>
              <a:rPr b="0" i="0" lang="en-US" sz="1750" u="none" cap="none" strike="noStrike">
                <a:solidFill>
                  <a:srgbClr val="39393C"/>
                </a:solidFill>
                <a:latin typeface="Open Sans"/>
                <a:ea typeface="Open Sans"/>
                <a:cs typeface="Open Sans"/>
                <a:sym typeface="Open Sans"/>
              </a:rPr>
              <a:t>En el mundo del powerlifting y los deportes de fuerza en Chile, hemos identificado una </a:t>
            </a:r>
            <a:r>
              <a:rPr b="0" i="0" lang="en-US" sz="1750" u="none" cap="none" strike="noStrike">
                <a:solidFill>
                  <a:srgbClr val="101014"/>
                </a:solidFill>
                <a:latin typeface="Open Sans"/>
                <a:ea typeface="Open Sans"/>
                <a:cs typeface="Open Sans"/>
                <a:sym typeface="Open Sans"/>
              </a:rPr>
              <a:t>carencia fundamental</a:t>
            </a:r>
            <a:r>
              <a:rPr b="0" i="0" lang="en-US" sz="1750" u="none" cap="none" strike="noStrike">
                <a:solidFill>
                  <a:srgbClr val="39393C"/>
                </a:solidFill>
                <a:latin typeface="Open Sans"/>
                <a:ea typeface="Open Sans"/>
                <a:cs typeface="Open Sans"/>
                <a:sym typeface="Open Sans"/>
              </a:rPr>
              <a:t> de herramientas digitales especializadas. Los atletas y entrenadores recurren a métodos genéricos que no capturan la complejidad y las métricas avanzadas esenciales para un rendimiento óptimo.</a:t>
            </a:r>
            <a:endParaRPr b="0" i="0" sz="1750" u="none" cap="none" strike="noStrike"/>
          </a:p>
        </p:txBody>
      </p:sp>
      <p:sp>
        <p:nvSpPr>
          <p:cNvPr id="61" name="Google Shape;61;p14"/>
          <p:cNvSpPr/>
          <p:nvPr/>
        </p:nvSpPr>
        <p:spPr>
          <a:xfrm>
            <a:off x="780123" y="3958765"/>
            <a:ext cx="6943800" cy="1782900"/>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39393C"/>
              </a:buClr>
              <a:buSzPts val="1750"/>
              <a:buFont typeface="Open Sans"/>
              <a:buNone/>
            </a:pPr>
            <a:r>
              <a:rPr b="0" i="0" lang="en-US" sz="1750" u="none" cap="none" strike="noStrike">
                <a:solidFill>
                  <a:srgbClr val="39393C"/>
                </a:solidFill>
                <a:latin typeface="Open Sans"/>
                <a:ea typeface="Open Sans"/>
                <a:cs typeface="Open Sans"/>
                <a:sym typeface="Open Sans"/>
              </a:rPr>
              <a:t>Nuestra propuesta de valor es clara: desarrollar </a:t>
            </a:r>
            <a:r>
              <a:rPr b="0" i="0" lang="en-US" sz="1750" u="none" cap="none" strike="noStrike">
                <a:solidFill>
                  <a:srgbClr val="101014"/>
                </a:solidFill>
                <a:latin typeface="Open Sans"/>
                <a:ea typeface="Open Sans"/>
                <a:cs typeface="Open Sans"/>
                <a:sym typeface="Open Sans"/>
              </a:rPr>
              <a:t>PowerLytics</a:t>
            </a:r>
            <a:r>
              <a:rPr b="0" i="0" lang="en-US" sz="1750" u="none" cap="none" strike="noStrike">
                <a:solidFill>
                  <a:srgbClr val="39393C"/>
                </a:solidFill>
                <a:latin typeface="Open Sans"/>
                <a:ea typeface="Open Sans"/>
                <a:cs typeface="Open Sans"/>
                <a:sym typeface="Open Sans"/>
              </a:rPr>
              <a:t>, una plataforma web integral. Esta solución fusionará la tecnología de vanguardia con el acompañamiento humano, centralizando el registro, el análisis y el seguimiento del entrenamiento para llevar el rendimiento al siguiente nivel.</a:t>
            </a:r>
            <a:endParaRPr b="0" i="0" sz="1750" u="none" cap="none" strike="noStrike"/>
          </a:p>
        </p:txBody>
      </p:sp>
      <p:pic>
        <p:nvPicPr>
          <p:cNvPr descr="preencoded.png" id="62" name="Google Shape;62;p14"/>
          <p:cNvPicPr preferRelativeResize="0"/>
          <p:nvPr/>
        </p:nvPicPr>
        <p:blipFill rotWithShape="1">
          <a:blip r:embed="rId3">
            <a:alphaModFix/>
          </a:blip>
          <a:srcRect b="0" l="0" r="0" t="0"/>
          <a:stretch/>
        </p:blipFill>
        <p:spPr>
          <a:xfrm>
            <a:off x="8275439" y="1894523"/>
            <a:ext cx="5582364" cy="558236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pic>
        <p:nvPicPr>
          <p:cNvPr descr="preencoded.png" id="68" name="Google Shape;68;p15"/>
          <p:cNvPicPr preferRelativeResize="0"/>
          <p:nvPr/>
        </p:nvPicPr>
        <p:blipFill rotWithShape="1">
          <a:blip r:embed="rId3">
            <a:alphaModFix/>
          </a:blip>
          <a:srcRect b="0" l="0" r="0" t="0"/>
          <a:stretch/>
        </p:blipFill>
        <p:spPr>
          <a:xfrm>
            <a:off x="0" y="0"/>
            <a:ext cx="14630400" cy="2409944"/>
          </a:xfrm>
          <a:prstGeom prst="rect">
            <a:avLst/>
          </a:prstGeom>
          <a:noFill/>
          <a:ln>
            <a:noFill/>
          </a:ln>
        </p:spPr>
      </p:pic>
      <p:sp>
        <p:nvSpPr>
          <p:cNvPr id="69" name="Google Shape;69;p15"/>
          <p:cNvSpPr/>
          <p:nvPr/>
        </p:nvSpPr>
        <p:spPr>
          <a:xfrm>
            <a:off x="793790" y="3292793"/>
            <a:ext cx="5523428" cy="602456"/>
          </a:xfrm>
          <a:prstGeom prst="rect">
            <a:avLst/>
          </a:prstGeom>
          <a:noFill/>
          <a:ln>
            <a:noFill/>
          </a:ln>
        </p:spPr>
        <p:txBody>
          <a:bodyPr anchorCtr="0" anchor="t" bIns="0" lIns="0" spcFirstLastPara="1" rIns="0" wrap="square" tIns="0">
            <a:noAutofit/>
          </a:bodyPr>
          <a:lstStyle/>
          <a:p>
            <a:pPr indent="0" lvl="0" marL="0" marR="0" rtl="0" algn="l">
              <a:lnSpc>
                <a:spcPct val="125333"/>
              </a:lnSpc>
              <a:spcBef>
                <a:spcPts val="0"/>
              </a:spcBef>
              <a:spcAft>
                <a:spcPts val="0"/>
              </a:spcAft>
              <a:buClr>
                <a:srgbClr val="101014"/>
              </a:buClr>
              <a:buSzPts val="3750"/>
              <a:buFont typeface="Playfair Display"/>
              <a:buNone/>
            </a:pPr>
            <a:r>
              <a:rPr b="1" i="0" lang="en-US" sz="3750" u="none" cap="none" strike="noStrike">
                <a:solidFill>
                  <a:srgbClr val="101014"/>
                </a:solidFill>
                <a:latin typeface="Playfair Display"/>
                <a:ea typeface="Playfair Display"/>
                <a:cs typeface="Playfair Display"/>
                <a:sym typeface="Playfair Display"/>
              </a:rPr>
              <a:t>Nuestros Objetivos Clave</a:t>
            </a:r>
            <a:endParaRPr b="0" i="0" sz="3750" u="none" cap="none" strike="noStrike"/>
          </a:p>
        </p:txBody>
      </p:sp>
      <p:sp>
        <p:nvSpPr>
          <p:cNvPr id="70" name="Google Shape;70;p15"/>
          <p:cNvSpPr/>
          <p:nvPr/>
        </p:nvSpPr>
        <p:spPr>
          <a:xfrm>
            <a:off x="793790" y="4184452"/>
            <a:ext cx="13042821" cy="616744"/>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39393C"/>
              </a:buClr>
              <a:buSzPts val="1500"/>
              <a:buFont typeface="Open Sans"/>
              <a:buNone/>
            </a:pPr>
            <a:r>
              <a:rPr b="0" i="0" lang="en-US" sz="1500" u="none" cap="none" strike="noStrike">
                <a:solidFill>
                  <a:srgbClr val="39393C"/>
                </a:solidFill>
                <a:latin typeface="Open Sans"/>
                <a:ea typeface="Open Sans"/>
                <a:cs typeface="Open Sans"/>
                <a:sym typeface="Open Sans"/>
              </a:rPr>
              <a:t>El objetivo general de PowerLytics es transformar la gestión del entrenamiento, ofreciendo una aplicación web integral que optimice el registro y seguimiento del rendimiento de los atletas, integrando plenamente el valioso soporte de sus entrenadores.</a:t>
            </a:r>
            <a:endParaRPr b="0" i="0" sz="1500" u="none" cap="none" strike="noStrike"/>
          </a:p>
        </p:txBody>
      </p:sp>
      <p:sp>
        <p:nvSpPr>
          <p:cNvPr id="71" name="Google Shape;71;p15"/>
          <p:cNvSpPr/>
          <p:nvPr/>
        </p:nvSpPr>
        <p:spPr>
          <a:xfrm>
            <a:off x="793790" y="5307211"/>
            <a:ext cx="4219099" cy="2039541"/>
          </a:xfrm>
          <a:prstGeom prst="roundRect">
            <a:avLst>
              <a:gd fmla="val 5380" name="adj"/>
            </a:avLst>
          </a:prstGeom>
          <a:solidFill>
            <a:srgbClr val="F3F3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5"/>
          <p:cNvSpPr/>
          <p:nvPr/>
        </p:nvSpPr>
        <p:spPr>
          <a:xfrm>
            <a:off x="793790" y="5284351"/>
            <a:ext cx="4219099" cy="91440"/>
          </a:xfrm>
          <a:prstGeom prst="roundRect">
            <a:avLst>
              <a:gd fmla="val 31628" name="adj"/>
            </a:avLst>
          </a:prstGeom>
          <a:solidFill>
            <a:srgbClr val="10101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5"/>
          <p:cNvSpPr/>
          <p:nvPr/>
        </p:nvSpPr>
        <p:spPr>
          <a:xfrm>
            <a:off x="2614136" y="5018008"/>
            <a:ext cx="578406" cy="578406"/>
          </a:xfrm>
          <a:prstGeom prst="roundRect">
            <a:avLst>
              <a:gd fmla="val 158090" name="adj"/>
            </a:avLst>
          </a:prstGeom>
          <a:solidFill>
            <a:srgbClr val="10101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74" name="Google Shape;74;p15"/>
          <p:cNvPicPr preferRelativeResize="0"/>
          <p:nvPr/>
        </p:nvPicPr>
        <p:blipFill rotWithShape="1">
          <a:blip r:embed="rId4">
            <a:alphaModFix/>
          </a:blip>
          <a:srcRect b="0" l="0" r="0" t="0"/>
          <a:stretch/>
        </p:blipFill>
        <p:spPr>
          <a:xfrm>
            <a:off x="2787610" y="5162550"/>
            <a:ext cx="231338" cy="289203"/>
          </a:xfrm>
          <a:prstGeom prst="rect">
            <a:avLst/>
          </a:prstGeom>
          <a:noFill/>
          <a:ln>
            <a:noFill/>
          </a:ln>
        </p:spPr>
      </p:pic>
      <p:sp>
        <p:nvSpPr>
          <p:cNvPr id="75" name="Google Shape;75;p15"/>
          <p:cNvSpPr/>
          <p:nvPr/>
        </p:nvSpPr>
        <p:spPr>
          <a:xfrm>
            <a:off x="1009412" y="5789176"/>
            <a:ext cx="2409944" cy="301228"/>
          </a:xfrm>
          <a:prstGeom prst="rect">
            <a:avLst/>
          </a:prstGeom>
          <a:noFill/>
          <a:ln>
            <a:noFill/>
          </a:ln>
        </p:spPr>
        <p:txBody>
          <a:bodyPr anchorCtr="0" anchor="t" bIns="0" lIns="0" spcFirstLastPara="1" rIns="0" wrap="square" tIns="0">
            <a:noAutofit/>
          </a:bodyPr>
          <a:lstStyle/>
          <a:p>
            <a:pPr indent="0" lvl="0" marL="0" marR="0" rtl="0" algn="l">
              <a:lnSpc>
                <a:spcPct val="127027"/>
              </a:lnSpc>
              <a:spcBef>
                <a:spcPts val="0"/>
              </a:spcBef>
              <a:spcAft>
                <a:spcPts val="0"/>
              </a:spcAft>
              <a:buClr>
                <a:srgbClr val="39393C"/>
              </a:buClr>
              <a:buSzPts val="1850"/>
              <a:buFont typeface="Playfair Display"/>
              <a:buNone/>
            </a:pPr>
            <a:r>
              <a:rPr b="1" i="0" lang="en-US" sz="1850" u="none" cap="none" strike="noStrike">
                <a:solidFill>
                  <a:srgbClr val="39393C"/>
                </a:solidFill>
                <a:latin typeface="Playfair Display"/>
                <a:ea typeface="Playfair Display"/>
                <a:cs typeface="Playfair Display"/>
                <a:sym typeface="Playfair Display"/>
              </a:rPr>
              <a:t>Diseño y Registro</a:t>
            </a:r>
            <a:endParaRPr b="0" i="0" sz="1850" u="none" cap="none" strike="noStrike"/>
          </a:p>
        </p:txBody>
      </p:sp>
      <p:sp>
        <p:nvSpPr>
          <p:cNvPr id="76" name="Google Shape;76;p15"/>
          <p:cNvSpPr/>
          <p:nvPr/>
        </p:nvSpPr>
        <p:spPr>
          <a:xfrm>
            <a:off x="1009412" y="6206014"/>
            <a:ext cx="3787854" cy="925116"/>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39393C"/>
              </a:buClr>
              <a:buSzPts val="1500"/>
              <a:buFont typeface="Open Sans"/>
              <a:buNone/>
            </a:pPr>
            <a:r>
              <a:rPr b="0" i="0" lang="en-US" sz="1500" u="none" cap="none" strike="noStrike">
                <a:solidFill>
                  <a:srgbClr val="39393C"/>
                </a:solidFill>
                <a:latin typeface="Open Sans"/>
                <a:ea typeface="Open Sans"/>
                <a:cs typeface="Open Sans"/>
                <a:sym typeface="Open Sans"/>
              </a:rPr>
              <a:t>Crear una plataforma intuitiva para registrar entrenamientos con métricas avanzadas (RPE, volumen).</a:t>
            </a:r>
            <a:endParaRPr b="0" i="0" sz="1500" u="none" cap="none" strike="noStrike"/>
          </a:p>
        </p:txBody>
      </p:sp>
      <p:sp>
        <p:nvSpPr>
          <p:cNvPr id="77" name="Google Shape;77;p15"/>
          <p:cNvSpPr/>
          <p:nvPr/>
        </p:nvSpPr>
        <p:spPr>
          <a:xfrm>
            <a:off x="5205651" y="5307211"/>
            <a:ext cx="4219099" cy="2039541"/>
          </a:xfrm>
          <a:prstGeom prst="roundRect">
            <a:avLst>
              <a:gd fmla="val 5380" name="adj"/>
            </a:avLst>
          </a:prstGeom>
          <a:solidFill>
            <a:srgbClr val="F3F3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15"/>
          <p:cNvSpPr/>
          <p:nvPr/>
        </p:nvSpPr>
        <p:spPr>
          <a:xfrm>
            <a:off x="5205651" y="5284351"/>
            <a:ext cx="4219099" cy="91440"/>
          </a:xfrm>
          <a:prstGeom prst="roundRect">
            <a:avLst>
              <a:gd fmla="val 31628" name="adj"/>
            </a:avLst>
          </a:prstGeom>
          <a:solidFill>
            <a:srgbClr val="10101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15"/>
          <p:cNvSpPr/>
          <p:nvPr/>
        </p:nvSpPr>
        <p:spPr>
          <a:xfrm>
            <a:off x="7025997" y="5018008"/>
            <a:ext cx="578406" cy="578406"/>
          </a:xfrm>
          <a:prstGeom prst="roundRect">
            <a:avLst>
              <a:gd fmla="val 158090" name="adj"/>
            </a:avLst>
          </a:prstGeom>
          <a:solidFill>
            <a:srgbClr val="10101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80" name="Google Shape;80;p15"/>
          <p:cNvPicPr preferRelativeResize="0"/>
          <p:nvPr/>
        </p:nvPicPr>
        <p:blipFill rotWithShape="1">
          <a:blip r:embed="rId5">
            <a:alphaModFix/>
          </a:blip>
          <a:srcRect b="0" l="0" r="0" t="0"/>
          <a:stretch/>
        </p:blipFill>
        <p:spPr>
          <a:xfrm>
            <a:off x="7199471" y="5162550"/>
            <a:ext cx="231338" cy="289203"/>
          </a:xfrm>
          <a:prstGeom prst="rect">
            <a:avLst/>
          </a:prstGeom>
          <a:noFill/>
          <a:ln>
            <a:noFill/>
          </a:ln>
        </p:spPr>
      </p:pic>
      <p:sp>
        <p:nvSpPr>
          <p:cNvPr id="81" name="Google Shape;81;p15"/>
          <p:cNvSpPr/>
          <p:nvPr/>
        </p:nvSpPr>
        <p:spPr>
          <a:xfrm>
            <a:off x="5421273" y="5789176"/>
            <a:ext cx="2602349" cy="301228"/>
          </a:xfrm>
          <a:prstGeom prst="rect">
            <a:avLst/>
          </a:prstGeom>
          <a:noFill/>
          <a:ln>
            <a:noFill/>
          </a:ln>
        </p:spPr>
        <p:txBody>
          <a:bodyPr anchorCtr="0" anchor="t" bIns="0" lIns="0" spcFirstLastPara="1" rIns="0" wrap="square" tIns="0">
            <a:noAutofit/>
          </a:bodyPr>
          <a:lstStyle/>
          <a:p>
            <a:pPr indent="0" lvl="0" marL="0" marR="0" rtl="0" algn="l">
              <a:lnSpc>
                <a:spcPct val="127027"/>
              </a:lnSpc>
              <a:spcBef>
                <a:spcPts val="0"/>
              </a:spcBef>
              <a:spcAft>
                <a:spcPts val="0"/>
              </a:spcAft>
              <a:buClr>
                <a:srgbClr val="39393C"/>
              </a:buClr>
              <a:buSzPts val="1850"/>
              <a:buFont typeface="Playfair Display"/>
              <a:buNone/>
            </a:pPr>
            <a:r>
              <a:rPr b="1" i="0" lang="en-US" sz="1850" u="none" cap="none" strike="noStrike">
                <a:solidFill>
                  <a:srgbClr val="39393C"/>
                </a:solidFill>
                <a:latin typeface="Playfair Display"/>
                <a:ea typeface="Playfair Display"/>
                <a:cs typeface="Playfair Display"/>
                <a:sym typeface="Playfair Display"/>
              </a:rPr>
              <a:t>Sistema de Membresías</a:t>
            </a:r>
            <a:endParaRPr b="0" i="0" sz="1850" u="none" cap="none" strike="noStrike"/>
          </a:p>
        </p:txBody>
      </p:sp>
      <p:sp>
        <p:nvSpPr>
          <p:cNvPr id="82" name="Google Shape;82;p15"/>
          <p:cNvSpPr/>
          <p:nvPr/>
        </p:nvSpPr>
        <p:spPr>
          <a:xfrm>
            <a:off x="5421273" y="6206014"/>
            <a:ext cx="3787854" cy="925116"/>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39393C"/>
              </a:buClr>
              <a:buSzPts val="1500"/>
              <a:buFont typeface="Open Sans"/>
              <a:buNone/>
            </a:pPr>
            <a:r>
              <a:rPr b="0" i="0" lang="en-US" sz="1500" u="none" cap="none" strike="noStrike">
                <a:solidFill>
                  <a:srgbClr val="39393C"/>
                </a:solidFill>
                <a:latin typeface="Open Sans"/>
                <a:ea typeface="Open Sans"/>
                <a:cs typeface="Open Sans"/>
                <a:sym typeface="Open Sans"/>
              </a:rPr>
              <a:t>Implementar niveles de acompañamiento con coaches asociados, facilitando el acceso a soporte experto.</a:t>
            </a:r>
            <a:endParaRPr b="0" i="0" sz="1500" u="none" cap="none" strike="noStrike"/>
          </a:p>
        </p:txBody>
      </p:sp>
      <p:sp>
        <p:nvSpPr>
          <p:cNvPr id="83" name="Google Shape;83;p15"/>
          <p:cNvSpPr/>
          <p:nvPr/>
        </p:nvSpPr>
        <p:spPr>
          <a:xfrm>
            <a:off x="9617512" y="5307211"/>
            <a:ext cx="4219099" cy="2039541"/>
          </a:xfrm>
          <a:prstGeom prst="roundRect">
            <a:avLst>
              <a:gd fmla="val 5380" name="adj"/>
            </a:avLst>
          </a:prstGeom>
          <a:solidFill>
            <a:srgbClr val="F3F3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15"/>
          <p:cNvSpPr/>
          <p:nvPr/>
        </p:nvSpPr>
        <p:spPr>
          <a:xfrm>
            <a:off x="9617512" y="5284351"/>
            <a:ext cx="4219099" cy="91440"/>
          </a:xfrm>
          <a:prstGeom prst="roundRect">
            <a:avLst>
              <a:gd fmla="val 31628" name="adj"/>
            </a:avLst>
          </a:prstGeom>
          <a:solidFill>
            <a:srgbClr val="10101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5"/>
          <p:cNvSpPr/>
          <p:nvPr/>
        </p:nvSpPr>
        <p:spPr>
          <a:xfrm>
            <a:off x="11437858" y="5018008"/>
            <a:ext cx="578406" cy="578406"/>
          </a:xfrm>
          <a:prstGeom prst="roundRect">
            <a:avLst>
              <a:gd fmla="val 158090" name="adj"/>
            </a:avLst>
          </a:prstGeom>
          <a:solidFill>
            <a:srgbClr val="10101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86" name="Google Shape;86;p15"/>
          <p:cNvPicPr preferRelativeResize="0"/>
          <p:nvPr/>
        </p:nvPicPr>
        <p:blipFill rotWithShape="1">
          <a:blip r:embed="rId6">
            <a:alphaModFix/>
          </a:blip>
          <a:srcRect b="0" l="0" r="0" t="0"/>
          <a:stretch/>
        </p:blipFill>
        <p:spPr>
          <a:xfrm>
            <a:off x="11611332" y="5162550"/>
            <a:ext cx="231338" cy="289203"/>
          </a:xfrm>
          <a:prstGeom prst="rect">
            <a:avLst/>
          </a:prstGeom>
          <a:noFill/>
          <a:ln>
            <a:noFill/>
          </a:ln>
        </p:spPr>
      </p:pic>
      <p:sp>
        <p:nvSpPr>
          <p:cNvPr id="87" name="Google Shape;87;p15"/>
          <p:cNvSpPr/>
          <p:nvPr/>
        </p:nvSpPr>
        <p:spPr>
          <a:xfrm>
            <a:off x="9833134" y="5789176"/>
            <a:ext cx="2463879" cy="301228"/>
          </a:xfrm>
          <a:prstGeom prst="rect">
            <a:avLst/>
          </a:prstGeom>
          <a:noFill/>
          <a:ln>
            <a:noFill/>
          </a:ln>
        </p:spPr>
        <p:txBody>
          <a:bodyPr anchorCtr="0" anchor="t" bIns="0" lIns="0" spcFirstLastPara="1" rIns="0" wrap="square" tIns="0">
            <a:noAutofit/>
          </a:bodyPr>
          <a:lstStyle/>
          <a:p>
            <a:pPr indent="0" lvl="0" marL="0" marR="0" rtl="0" algn="l">
              <a:lnSpc>
                <a:spcPct val="127027"/>
              </a:lnSpc>
              <a:spcBef>
                <a:spcPts val="0"/>
              </a:spcBef>
              <a:spcAft>
                <a:spcPts val="0"/>
              </a:spcAft>
              <a:buClr>
                <a:srgbClr val="39393C"/>
              </a:buClr>
              <a:buSzPts val="1850"/>
              <a:buFont typeface="Playfair Display"/>
              <a:buNone/>
            </a:pPr>
            <a:r>
              <a:rPr b="1" i="0" lang="en-US" sz="1850" u="none" cap="none" strike="noStrike">
                <a:solidFill>
                  <a:srgbClr val="39393C"/>
                </a:solidFill>
                <a:latin typeface="Playfair Display"/>
                <a:ea typeface="Playfair Display"/>
                <a:cs typeface="Playfair Display"/>
                <a:sym typeface="Playfair Display"/>
              </a:rPr>
              <a:t>Entorno para Coaches</a:t>
            </a:r>
            <a:endParaRPr b="0" i="0" sz="1850" u="none" cap="none" strike="noStrike"/>
          </a:p>
        </p:txBody>
      </p:sp>
      <p:sp>
        <p:nvSpPr>
          <p:cNvPr id="88" name="Google Shape;88;p15"/>
          <p:cNvSpPr/>
          <p:nvPr/>
        </p:nvSpPr>
        <p:spPr>
          <a:xfrm>
            <a:off x="9833134" y="6206014"/>
            <a:ext cx="3787854" cy="925116"/>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39393C"/>
              </a:buClr>
              <a:buSzPts val="1500"/>
              <a:buFont typeface="Open Sans"/>
              <a:buNone/>
            </a:pPr>
            <a:r>
              <a:rPr b="0" i="0" lang="en-US" sz="1500" u="none" cap="none" strike="noStrike">
                <a:solidFill>
                  <a:srgbClr val="39393C"/>
                </a:solidFill>
                <a:latin typeface="Open Sans"/>
                <a:ea typeface="Open Sans"/>
                <a:cs typeface="Open Sans"/>
                <a:sym typeface="Open Sans"/>
              </a:rPr>
              <a:t>Ofrecer un espacio de trabajo dedicado para que los entrenadores gestionen eficazmente a sus atletas.</a:t>
            </a:r>
            <a:endParaRPr b="0" i="0" sz="1500" u="none" cap="none" strike="noStrike"/>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pic>
        <p:nvPicPr>
          <p:cNvPr descr="preencoded.png" id="94" name="Google Shape;94;p16"/>
          <p:cNvPicPr preferRelativeResize="0"/>
          <p:nvPr/>
        </p:nvPicPr>
        <p:blipFill rotWithShape="1">
          <a:blip r:embed="rId3">
            <a:alphaModFix/>
          </a:blip>
          <a:srcRect b="0" l="0" r="0" t="0"/>
          <a:stretch/>
        </p:blipFill>
        <p:spPr>
          <a:xfrm>
            <a:off x="9144000" y="0"/>
            <a:ext cx="5486400" cy="8229600"/>
          </a:xfrm>
          <a:prstGeom prst="rect">
            <a:avLst/>
          </a:prstGeom>
          <a:noFill/>
          <a:ln>
            <a:noFill/>
          </a:ln>
        </p:spPr>
      </p:pic>
      <p:sp>
        <p:nvSpPr>
          <p:cNvPr id="95" name="Google Shape;95;p16"/>
          <p:cNvSpPr/>
          <p:nvPr/>
        </p:nvSpPr>
        <p:spPr>
          <a:xfrm>
            <a:off x="793790" y="969050"/>
            <a:ext cx="6739057" cy="531614"/>
          </a:xfrm>
          <a:prstGeom prst="rect">
            <a:avLst/>
          </a:prstGeom>
          <a:noFill/>
          <a:ln>
            <a:noFill/>
          </a:ln>
        </p:spPr>
        <p:txBody>
          <a:bodyPr anchorCtr="0" anchor="t" bIns="0" lIns="0" spcFirstLastPara="1" rIns="0" wrap="square" tIns="0">
            <a:noAutofit/>
          </a:bodyPr>
          <a:lstStyle/>
          <a:p>
            <a:pPr indent="0" lvl="0" marL="0" marR="0" rtl="0" algn="l">
              <a:lnSpc>
                <a:spcPct val="125757"/>
              </a:lnSpc>
              <a:spcBef>
                <a:spcPts val="0"/>
              </a:spcBef>
              <a:spcAft>
                <a:spcPts val="0"/>
              </a:spcAft>
              <a:buClr>
                <a:srgbClr val="101014"/>
              </a:buClr>
              <a:buSzPts val="3300"/>
              <a:buFont typeface="Playfair Display"/>
              <a:buNone/>
            </a:pPr>
            <a:r>
              <a:rPr b="1" i="0" lang="en-US" sz="3300" u="none" cap="none" strike="noStrike">
                <a:solidFill>
                  <a:srgbClr val="101014"/>
                </a:solidFill>
                <a:latin typeface="Playfair Display"/>
                <a:ea typeface="Playfair Display"/>
                <a:cs typeface="Playfair Display"/>
                <a:sym typeface="Playfair Display"/>
              </a:rPr>
              <a:t>Competencias al Servicio del Éxito</a:t>
            </a:r>
            <a:endParaRPr b="0" i="0" sz="3300" u="none" cap="none" strike="noStrike"/>
          </a:p>
        </p:txBody>
      </p:sp>
      <p:sp>
        <p:nvSpPr>
          <p:cNvPr id="96" name="Google Shape;96;p16"/>
          <p:cNvSpPr/>
          <p:nvPr/>
        </p:nvSpPr>
        <p:spPr>
          <a:xfrm>
            <a:off x="793790" y="1755815"/>
            <a:ext cx="7556421" cy="544354"/>
          </a:xfrm>
          <a:prstGeom prst="rect">
            <a:avLst/>
          </a:prstGeom>
          <a:noFill/>
          <a:ln>
            <a:noFill/>
          </a:ln>
        </p:spPr>
        <p:txBody>
          <a:bodyPr anchorCtr="0" anchor="t" bIns="0" lIns="0" spcFirstLastPara="1" rIns="0" wrap="square" tIns="0">
            <a:noAutofit/>
          </a:bodyPr>
          <a:lstStyle/>
          <a:p>
            <a:pPr indent="0" lvl="0" marL="0" marR="0" rtl="0" algn="l">
              <a:lnSpc>
                <a:spcPct val="161538"/>
              </a:lnSpc>
              <a:spcBef>
                <a:spcPts val="0"/>
              </a:spcBef>
              <a:spcAft>
                <a:spcPts val="0"/>
              </a:spcAft>
              <a:buClr>
                <a:srgbClr val="39393C"/>
              </a:buClr>
              <a:buSzPts val="1300"/>
              <a:buFont typeface="Open Sans"/>
              <a:buNone/>
            </a:pPr>
            <a:r>
              <a:rPr b="0" i="0" lang="en-US" sz="1300" u="none" cap="none" strike="noStrike">
                <a:solidFill>
                  <a:srgbClr val="39393C"/>
                </a:solidFill>
                <a:latin typeface="Open Sans"/>
                <a:ea typeface="Open Sans"/>
                <a:cs typeface="Open Sans"/>
                <a:sym typeface="Open Sans"/>
              </a:rPr>
              <a:t>Este proyecto no solo resuelve un problema real, sino que también es un testimonio de nuestra capacidad para aplicar conocimientos de ingeniería y desarrollo tecnológico.</a:t>
            </a:r>
            <a:endParaRPr b="0" i="0" sz="1300" u="none" cap="none" strike="noStrike"/>
          </a:p>
        </p:txBody>
      </p:sp>
      <p:pic>
        <p:nvPicPr>
          <p:cNvPr descr="preencoded.png" id="97" name="Google Shape;97;p16"/>
          <p:cNvPicPr preferRelativeResize="0"/>
          <p:nvPr/>
        </p:nvPicPr>
        <p:blipFill rotWithShape="1">
          <a:blip r:embed="rId4">
            <a:alphaModFix/>
          </a:blip>
          <a:srcRect b="0" l="0" r="0" t="0"/>
          <a:stretch/>
        </p:blipFill>
        <p:spPr>
          <a:xfrm>
            <a:off x="793790" y="2491502"/>
            <a:ext cx="510302" cy="510302"/>
          </a:xfrm>
          <a:prstGeom prst="rect">
            <a:avLst/>
          </a:prstGeom>
          <a:noFill/>
          <a:ln>
            <a:noFill/>
          </a:ln>
        </p:spPr>
      </p:pic>
      <p:sp>
        <p:nvSpPr>
          <p:cNvPr id="98" name="Google Shape;98;p16"/>
          <p:cNvSpPr/>
          <p:nvPr/>
        </p:nvSpPr>
        <p:spPr>
          <a:xfrm>
            <a:off x="793790" y="3214449"/>
            <a:ext cx="2466856" cy="265747"/>
          </a:xfrm>
          <a:prstGeom prst="rect">
            <a:avLst/>
          </a:prstGeom>
          <a:noFill/>
          <a:ln>
            <a:noFill/>
          </a:ln>
        </p:spPr>
        <p:txBody>
          <a:bodyPr anchorCtr="0" anchor="t" bIns="0" lIns="0" spcFirstLastPara="1" rIns="0" wrap="square" tIns="0">
            <a:noAutofit/>
          </a:bodyPr>
          <a:lstStyle/>
          <a:p>
            <a:pPr indent="0" lvl="0" marL="0" marR="0" rtl="0" algn="l">
              <a:lnSpc>
                <a:spcPct val="124242"/>
              </a:lnSpc>
              <a:spcBef>
                <a:spcPts val="0"/>
              </a:spcBef>
              <a:spcAft>
                <a:spcPts val="0"/>
              </a:spcAft>
              <a:buClr>
                <a:srgbClr val="39393C"/>
              </a:buClr>
              <a:buSzPts val="1650"/>
              <a:buFont typeface="Playfair Display"/>
              <a:buNone/>
            </a:pPr>
            <a:r>
              <a:rPr b="1" i="0" lang="en-US" sz="1650" u="none" cap="none" strike="noStrike">
                <a:solidFill>
                  <a:srgbClr val="39393C"/>
                </a:solidFill>
                <a:latin typeface="Playfair Display"/>
                <a:ea typeface="Playfair Display"/>
                <a:cs typeface="Playfair Display"/>
                <a:sym typeface="Playfair Display"/>
              </a:rPr>
              <a:t>Resolución de Problemas</a:t>
            </a:r>
            <a:endParaRPr b="0" i="0" sz="1650" u="none" cap="none" strike="noStrike"/>
          </a:p>
        </p:txBody>
      </p:sp>
      <p:sp>
        <p:nvSpPr>
          <p:cNvPr id="99" name="Google Shape;99;p16"/>
          <p:cNvSpPr/>
          <p:nvPr/>
        </p:nvSpPr>
        <p:spPr>
          <a:xfrm>
            <a:off x="793790" y="3582233"/>
            <a:ext cx="7556421" cy="272177"/>
          </a:xfrm>
          <a:prstGeom prst="rect">
            <a:avLst/>
          </a:prstGeom>
          <a:noFill/>
          <a:ln>
            <a:noFill/>
          </a:ln>
        </p:spPr>
        <p:txBody>
          <a:bodyPr anchorCtr="0" anchor="t" bIns="0" lIns="0" spcFirstLastPara="1" rIns="0" wrap="square" tIns="0">
            <a:noAutofit/>
          </a:bodyPr>
          <a:lstStyle/>
          <a:p>
            <a:pPr indent="0" lvl="0" marL="0" marR="0" rtl="0" algn="l">
              <a:lnSpc>
                <a:spcPct val="161538"/>
              </a:lnSpc>
              <a:spcBef>
                <a:spcPts val="0"/>
              </a:spcBef>
              <a:spcAft>
                <a:spcPts val="0"/>
              </a:spcAft>
              <a:buClr>
                <a:srgbClr val="39393C"/>
              </a:buClr>
              <a:buSzPts val="1300"/>
              <a:buFont typeface="Open Sans"/>
              <a:buNone/>
            </a:pPr>
            <a:r>
              <a:rPr b="0" i="0" lang="en-US" sz="1300" u="none" cap="none" strike="noStrike">
                <a:solidFill>
                  <a:srgbClr val="39393C"/>
                </a:solidFill>
                <a:latin typeface="Open Sans"/>
                <a:ea typeface="Open Sans"/>
                <a:cs typeface="Open Sans"/>
                <a:sym typeface="Open Sans"/>
              </a:rPr>
              <a:t>Aplicación de conocimientos técnicos para abordar un desafío práctico en el ámbito deportivo.</a:t>
            </a:r>
            <a:endParaRPr b="0" i="0" sz="1300" u="none" cap="none" strike="noStrike"/>
          </a:p>
        </p:txBody>
      </p:sp>
      <p:pic>
        <p:nvPicPr>
          <p:cNvPr descr="preencoded.png" id="100" name="Google Shape;100;p16"/>
          <p:cNvPicPr preferRelativeResize="0"/>
          <p:nvPr/>
        </p:nvPicPr>
        <p:blipFill rotWithShape="1">
          <a:blip r:embed="rId5">
            <a:alphaModFix/>
          </a:blip>
          <a:srcRect b="0" l="0" r="0" t="0"/>
          <a:stretch/>
        </p:blipFill>
        <p:spPr>
          <a:xfrm>
            <a:off x="793790" y="4194572"/>
            <a:ext cx="510302" cy="510302"/>
          </a:xfrm>
          <a:prstGeom prst="rect">
            <a:avLst/>
          </a:prstGeom>
          <a:noFill/>
          <a:ln>
            <a:noFill/>
          </a:ln>
        </p:spPr>
      </p:pic>
      <p:sp>
        <p:nvSpPr>
          <p:cNvPr id="101" name="Google Shape;101;p16"/>
          <p:cNvSpPr/>
          <p:nvPr/>
        </p:nvSpPr>
        <p:spPr>
          <a:xfrm>
            <a:off x="793790" y="4917519"/>
            <a:ext cx="2496622" cy="265747"/>
          </a:xfrm>
          <a:prstGeom prst="rect">
            <a:avLst/>
          </a:prstGeom>
          <a:noFill/>
          <a:ln>
            <a:noFill/>
          </a:ln>
        </p:spPr>
        <p:txBody>
          <a:bodyPr anchorCtr="0" anchor="t" bIns="0" lIns="0" spcFirstLastPara="1" rIns="0" wrap="square" tIns="0">
            <a:noAutofit/>
          </a:bodyPr>
          <a:lstStyle/>
          <a:p>
            <a:pPr indent="0" lvl="0" marL="0" marR="0" rtl="0" algn="l">
              <a:lnSpc>
                <a:spcPct val="124242"/>
              </a:lnSpc>
              <a:spcBef>
                <a:spcPts val="0"/>
              </a:spcBef>
              <a:spcAft>
                <a:spcPts val="0"/>
              </a:spcAft>
              <a:buClr>
                <a:srgbClr val="39393C"/>
              </a:buClr>
              <a:buSzPts val="1650"/>
              <a:buFont typeface="Playfair Display"/>
              <a:buNone/>
            </a:pPr>
            <a:r>
              <a:rPr b="1" i="0" lang="en-US" sz="1650" u="none" cap="none" strike="noStrike">
                <a:solidFill>
                  <a:srgbClr val="39393C"/>
                </a:solidFill>
                <a:latin typeface="Playfair Display"/>
                <a:ea typeface="Playfair Display"/>
                <a:cs typeface="Playfair Display"/>
                <a:sym typeface="Playfair Display"/>
              </a:rPr>
              <a:t>Desarrollo Web Avanzado</a:t>
            </a:r>
            <a:endParaRPr b="0" i="0" sz="1650" u="none" cap="none" strike="noStrike"/>
          </a:p>
        </p:txBody>
      </p:sp>
      <p:sp>
        <p:nvSpPr>
          <p:cNvPr id="102" name="Google Shape;102;p16"/>
          <p:cNvSpPr/>
          <p:nvPr/>
        </p:nvSpPr>
        <p:spPr>
          <a:xfrm>
            <a:off x="793790" y="5285303"/>
            <a:ext cx="7556421" cy="272177"/>
          </a:xfrm>
          <a:prstGeom prst="rect">
            <a:avLst/>
          </a:prstGeom>
          <a:noFill/>
          <a:ln>
            <a:noFill/>
          </a:ln>
        </p:spPr>
        <p:txBody>
          <a:bodyPr anchorCtr="0" anchor="t" bIns="0" lIns="0" spcFirstLastPara="1" rIns="0" wrap="square" tIns="0">
            <a:noAutofit/>
          </a:bodyPr>
          <a:lstStyle/>
          <a:p>
            <a:pPr indent="0" lvl="0" marL="0" marR="0" rtl="0" algn="l">
              <a:lnSpc>
                <a:spcPct val="161538"/>
              </a:lnSpc>
              <a:spcBef>
                <a:spcPts val="0"/>
              </a:spcBef>
              <a:spcAft>
                <a:spcPts val="0"/>
              </a:spcAft>
              <a:buClr>
                <a:srgbClr val="39393C"/>
              </a:buClr>
              <a:buSzPts val="1300"/>
              <a:buFont typeface="Open Sans"/>
              <a:buNone/>
            </a:pPr>
            <a:r>
              <a:rPr b="0" i="0" lang="en-US" sz="1300" u="none" cap="none" strike="noStrike">
                <a:solidFill>
                  <a:srgbClr val="39393C"/>
                </a:solidFill>
                <a:latin typeface="Open Sans"/>
                <a:ea typeface="Open Sans"/>
                <a:cs typeface="Open Sans"/>
                <a:sym typeface="Open Sans"/>
              </a:rPr>
              <a:t>Creación de una aplicación robusta con criterios de usabilidad, escalabilidad y seguridad.</a:t>
            </a:r>
            <a:endParaRPr b="0" i="0" sz="1300" u="none" cap="none" strike="noStrike"/>
          </a:p>
        </p:txBody>
      </p:sp>
      <p:pic>
        <p:nvPicPr>
          <p:cNvPr descr="preencoded.png" id="103" name="Google Shape;103;p16"/>
          <p:cNvPicPr preferRelativeResize="0"/>
          <p:nvPr/>
        </p:nvPicPr>
        <p:blipFill rotWithShape="1">
          <a:blip r:embed="rId6">
            <a:alphaModFix/>
          </a:blip>
          <a:srcRect b="0" l="0" r="0" t="0"/>
          <a:stretch/>
        </p:blipFill>
        <p:spPr>
          <a:xfrm>
            <a:off x="793790" y="5897642"/>
            <a:ext cx="510302" cy="510302"/>
          </a:xfrm>
          <a:prstGeom prst="rect">
            <a:avLst/>
          </a:prstGeom>
          <a:noFill/>
          <a:ln>
            <a:noFill/>
          </a:ln>
        </p:spPr>
      </p:pic>
      <p:sp>
        <p:nvSpPr>
          <p:cNvPr id="104" name="Google Shape;104;p16"/>
          <p:cNvSpPr/>
          <p:nvPr/>
        </p:nvSpPr>
        <p:spPr>
          <a:xfrm>
            <a:off x="793790" y="6620589"/>
            <a:ext cx="2145268" cy="265747"/>
          </a:xfrm>
          <a:prstGeom prst="rect">
            <a:avLst/>
          </a:prstGeom>
          <a:noFill/>
          <a:ln>
            <a:noFill/>
          </a:ln>
        </p:spPr>
        <p:txBody>
          <a:bodyPr anchorCtr="0" anchor="t" bIns="0" lIns="0" spcFirstLastPara="1" rIns="0" wrap="square" tIns="0">
            <a:noAutofit/>
          </a:bodyPr>
          <a:lstStyle/>
          <a:p>
            <a:pPr indent="0" lvl="0" marL="0" marR="0" rtl="0" algn="l">
              <a:lnSpc>
                <a:spcPct val="124242"/>
              </a:lnSpc>
              <a:spcBef>
                <a:spcPts val="0"/>
              </a:spcBef>
              <a:spcAft>
                <a:spcPts val="0"/>
              </a:spcAft>
              <a:buClr>
                <a:srgbClr val="39393C"/>
              </a:buClr>
              <a:buSzPts val="1650"/>
              <a:buFont typeface="Playfair Display"/>
              <a:buNone/>
            </a:pPr>
            <a:r>
              <a:rPr b="1" i="0" lang="en-US" sz="1650" u="none" cap="none" strike="noStrike">
                <a:solidFill>
                  <a:srgbClr val="39393C"/>
                </a:solidFill>
                <a:latin typeface="Playfair Display"/>
                <a:ea typeface="Playfair Display"/>
                <a:cs typeface="Playfair Display"/>
                <a:sym typeface="Playfair Display"/>
              </a:rPr>
              <a:t>Colaboración Efectiva</a:t>
            </a:r>
            <a:endParaRPr b="0" i="0" sz="1650" u="none" cap="none" strike="noStrike"/>
          </a:p>
        </p:txBody>
      </p:sp>
      <p:sp>
        <p:nvSpPr>
          <p:cNvPr id="105" name="Google Shape;105;p16"/>
          <p:cNvSpPr/>
          <p:nvPr/>
        </p:nvSpPr>
        <p:spPr>
          <a:xfrm>
            <a:off x="793790" y="6988373"/>
            <a:ext cx="7556421" cy="272177"/>
          </a:xfrm>
          <a:prstGeom prst="rect">
            <a:avLst/>
          </a:prstGeom>
          <a:noFill/>
          <a:ln>
            <a:noFill/>
          </a:ln>
        </p:spPr>
        <p:txBody>
          <a:bodyPr anchorCtr="0" anchor="t" bIns="0" lIns="0" spcFirstLastPara="1" rIns="0" wrap="square" tIns="0">
            <a:noAutofit/>
          </a:bodyPr>
          <a:lstStyle/>
          <a:p>
            <a:pPr indent="0" lvl="0" marL="0" marR="0" rtl="0" algn="l">
              <a:lnSpc>
                <a:spcPct val="161538"/>
              </a:lnSpc>
              <a:spcBef>
                <a:spcPts val="0"/>
              </a:spcBef>
              <a:spcAft>
                <a:spcPts val="0"/>
              </a:spcAft>
              <a:buClr>
                <a:srgbClr val="39393C"/>
              </a:buClr>
              <a:buSzPts val="1300"/>
              <a:buFont typeface="Open Sans"/>
              <a:buNone/>
            </a:pPr>
            <a:r>
              <a:rPr b="0" i="0" lang="en-US" sz="1300" u="none" cap="none" strike="noStrike">
                <a:solidFill>
                  <a:srgbClr val="39393C"/>
                </a:solidFill>
                <a:latin typeface="Open Sans"/>
                <a:ea typeface="Open Sans"/>
                <a:cs typeface="Open Sans"/>
                <a:sym typeface="Open Sans"/>
              </a:rPr>
              <a:t>Demostración de trabajo en equipo y gestión de proyectos complejos de manera colaborativa.</a:t>
            </a:r>
            <a:endParaRPr b="0" i="0" sz="1300" u="none" cap="none" strike="noStrike"/>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17"/>
          <p:cNvSpPr/>
          <p:nvPr/>
        </p:nvSpPr>
        <p:spPr>
          <a:xfrm>
            <a:off x="787241" y="618530"/>
            <a:ext cx="8146375" cy="632579"/>
          </a:xfrm>
          <a:prstGeom prst="rect">
            <a:avLst/>
          </a:prstGeom>
          <a:noFill/>
          <a:ln>
            <a:noFill/>
          </a:ln>
        </p:spPr>
        <p:txBody>
          <a:bodyPr anchorCtr="0" anchor="t" bIns="0" lIns="0" spcFirstLastPara="1" rIns="0" wrap="square" tIns="0">
            <a:noAutofit/>
          </a:bodyPr>
          <a:lstStyle/>
          <a:p>
            <a:pPr indent="0" lvl="0" marL="0" marR="0" rtl="0" algn="l">
              <a:lnSpc>
                <a:spcPct val="125316"/>
              </a:lnSpc>
              <a:spcBef>
                <a:spcPts val="0"/>
              </a:spcBef>
              <a:spcAft>
                <a:spcPts val="0"/>
              </a:spcAft>
              <a:buClr>
                <a:srgbClr val="101014"/>
              </a:buClr>
              <a:buSzPts val="3950"/>
              <a:buFont typeface="Playfair Display"/>
              <a:buNone/>
            </a:pPr>
            <a:r>
              <a:rPr b="1" i="0" lang="en-US" sz="3950" u="none" cap="none" strike="noStrike">
                <a:solidFill>
                  <a:srgbClr val="101014"/>
                </a:solidFill>
                <a:latin typeface="Playfair Display"/>
                <a:ea typeface="Playfair Display"/>
                <a:cs typeface="Playfair Display"/>
                <a:sym typeface="Playfair Display"/>
              </a:rPr>
              <a:t>PowerLytics en el Mercado Chileno</a:t>
            </a:r>
            <a:endParaRPr b="0" i="0" sz="3950" u="none" cap="none" strike="noStrike"/>
          </a:p>
        </p:txBody>
      </p:sp>
      <p:sp>
        <p:nvSpPr>
          <p:cNvPr id="112" name="Google Shape;112;p17"/>
          <p:cNvSpPr/>
          <p:nvPr/>
        </p:nvSpPr>
        <p:spPr>
          <a:xfrm>
            <a:off x="787241" y="1757124"/>
            <a:ext cx="2530673" cy="316349"/>
          </a:xfrm>
          <a:prstGeom prst="rect">
            <a:avLst/>
          </a:prstGeom>
          <a:noFill/>
          <a:ln>
            <a:noFill/>
          </a:ln>
        </p:spPr>
        <p:txBody>
          <a:bodyPr anchorCtr="0" anchor="t" bIns="0" lIns="0" spcFirstLastPara="1" rIns="0" wrap="square" tIns="0">
            <a:noAutofit/>
          </a:bodyPr>
          <a:lstStyle/>
          <a:p>
            <a:pPr indent="0" lvl="0" marL="0" marR="0" rtl="0" algn="l">
              <a:lnSpc>
                <a:spcPct val="125641"/>
              </a:lnSpc>
              <a:spcBef>
                <a:spcPts val="0"/>
              </a:spcBef>
              <a:spcAft>
                <a:spcPts val="0"/>
              </a:spcAft>
              <a:buClr>
                <a:srgbClr val="101014"/>
              </a:buClr>
              <a:buSzPts val="1950"/>
              <a:buFont typeface="Playfair Display"/>
              <a:buNone/>
            </a:pPr>
            <a:r>
              <a:rPr b="1" i="0" lang="en-US" sz="1950" u="none" cap="none" strike="noStrike">
                <a:solidFill>
                  <a:srgbClr val="101014"/>
                </a:solidFill>
                <a:latin typeface="Playfair Display"/>
                <a:ea typeface="Playfair Display"/>
                <a:cs typeface="Playfair Display"/>
                <a:sym typeface="Playfair Display"/>
              </a:rPr>
              <a:t>Público Objetivo</a:t>
            </a:r>
            <a:endParaRPr b="0" i="0" sz="1950" u="none" cap="none" strike="noStrike"/>
          </a:p>
        </p:txBody>
      </p:sp>
      <p:sp>
        <p:nvSpPr>
          <p:cNvPr id="113" name="Google Shape;113;p17"/>
          <p:cNvSpPr/>
          <p:nvPr/>
        </p:nvSpPr>
        <p:spPr>
          <a:xfrm>
            <a:off x="787241" y="2275880"/>
            <a:ext cx="6281023" cy="1295400"/>
          </a:xfrm>
          <a:prstGeom prst="rect">
            <a:avLst/>
          </a:prstGeom>
          <a:noFill/>
          <a:ln>
            <a:noFill/>
          </a:ln>
        </p:spPr>
        <p:txBody>
          <a:bodyPr anchorCtr="0" anchor="t" bIns="0" lIns="0" spcFirstLastPara="1" rIns="0" wrap="square" tIns="0">
            <a:noAutofit/>
          </a:bodyPr>
          <a:lstStyle/>
          <a:p>
            <a:pPr indent="0" lvl="0" marL="0" marR="0" rtl="0" algn="l">
              <a:lnSpc>
                <a:spcPct val="164516"/>
              </a:lnSpc>
              <a:spcBef>
                <a:spcPts val="0"/>
              </a:spcBef>
              <a:spcAft>
                <a:spcPts val="0"/>
              </a:spcAft>
              <a:buClr>
                <a:srgbClr val="39393C"/>
              </a:buClr>
              <a:buSzPts val="1550"/>
              <a:buFont typeface="Open Sans"/>
              <a:buNone/>
            </a:pPr>
            <a:r>
              <a:rPr b="0" i="0" lang="en-US" sz="1550" u="none" cap="none" strike="noStrike">
                <a:solidFill>
                  <a:srgbClr val="39393C"/>
                </a:solidFill>
                <a:latin typeface="Open Sans"/>
                <a:ea typeface="Open Sans"/>
                <a:cs typeface="Open Sans"/>
                <a:sym typeface="Open Sans"/>
              </a:rPr>
              <a:t>Nos dirigimos específicamente a </a:t>
            </a:r>
            <a:r>
              <a:rPr b="0" i="0" lang="en-US" sz="1550" u="none" cap="none" strike="noStrike">
                <a:solidFill>
                  <a:srgbClr val="101014"/>
                </a:solidFill>
                <a:latin typeface="Open Sans"/>
                <a:ea typeface="Open Sans"/>
                <a:cs typeface="Open Sans"/>
                <a:sym typeface="Open Sans"/>
              </a:rPr>
              <a:t>atletas y entrenadores de powerlifting en Chile</a:t>
            </a:r>
            <a:r>
              <a:rPr b="0" i="0" lang="en-US" sz="1550" u="none" cap="none" strike="noStrike">
                <a:solidFill>
                  <a:srgbClr val="39393C"/>
                </a:solidFill>
                <a:latin typeface="Open Sans"/>
                <a:ea typeface="Open Sans"/>
                <a:cs typeface="Open Sans"/>
                <a:sym typeface="Open Sans"/>
              </a:rPr>
              <a:t>. Entendemos sus necesidades y las particularidades del entrenamiento de fuerza, lo que nos permite ofrecer una solución altamente relevante.</a:t>
            </a:r>
            <a:endParaRPr b="0" i="0" sz="1550" u="none" cap="none" strike="noStrike"/>
          </a:p>
        </p:txBody>
      </p:sp>
      <p:sp>
        <p:nvSpPr>
          <p:cNvPr id="114" name="Google Shape;114;p17"/>
          <p:cNvSpPr/>
          <p:nvPr/>
        </p:nvSpPr>
        <p:spPr>
          <a:xfrm>
            <a:off x="787241" y="3773686"/>
            <a:ext cx="2754273" cy="316349"/>
          </a:xfrm>
          <a:prstGeom prst="rect">
            <a:avLst/>
          </a:prstGeom>
          <a:noFill/>
          <a:ln>
            <a:noFill/>
          </a:ln>
        </p:spPr>
        <p:txBody>
          <a:bodyPr anchorCtr="0" anchor="t" bIns="0" lIns="0" spcFirstLastPara="1" rIns="0" wrap="square" tIns="0">
            <a:noAutofit/>
          </a:bodyPr>
          <a:lstStyle/>
          <a:p>
            <a:pPr indent="0" lvl="0" marL="0" marR="0" rtl="0" algn="l">
              <a:lnSpc>
                <a:spcPct val="125641"/>
              </a:lnSpc>
              <a:spcBef>
                <a:spcPts val="0"/>
              </a:spcBef>
              <a:spcAft>
                <a:spcPts val="0"/>
              </a:spcAft>
              <a:buClr>
                <a:srgbClr val="101014"/>
              </a:buClr>
              <a:buSzPts val="1950"/>
              <a:buFont typeface="Playfair Display"/>
              <a:buNone/>
            </a:pPr>
            <a:r>
              <a:rPr b="1" i="0" lang="en-US" sz="1950" u="none" cap="none" strike="noStrike">
                <a:solidFill>
                  <a:srgbClr val="101014"/>
                </a:solidFill>
                <a:latin typeface="Playfair Display"/>
                <a:ea typeface="Playfair Display"/>
                <a:cs typeface="Playfair Display"/>
                <a:sym typeface="Playfair Display"/>
              </a:rPr>
              <a:t>Relevancia del Proyecto</a:t>
            </a:r>
            <a:endParaRPr b="0" i="0" sz="1950" u="none" cap="none" strike="noStrike"/>
          </a:p>
        </p:txBody>
      </p:sp>
      <p:sp>
        <p:nvSpPr>
          <p:cNvPr id="115" name="Google Shape;115;p17"/>
          <p:cNvSpPr/>
          <p:nvPr/>
        </p:nvSpPr>
        <p:spPr>
          <a:xfrm>
            <a:off x="787241" y="4292441"/>
            <a:ext cx="6281023" cy="1619250"/>
          </a:xfrm>
          <a:prstGeom prst="rect">
            <a:avLst/>
          </a:prstGeom>
          <a:noFill/>
          <a:ln>
            <a:noFill/>
          </a:ln>
        </p:spPr>
        <p:txBody>
          <a:bodyPr anchorCtr="0" anchor="t" bIns="0" lIns="0" spcFirstLastPara="1" rIns="0" wrap="square" tIns="0">
            <a:noAutofit/>
          </a:bodyPr>
          <a:lstStyle/>
          <a:p>
            <a:pPr indent="0" lvl="0" marL="0" marR="0" rtl="0" algn="l">
              <a:lnSpc>
                <a:spcPct val="164516"/>
              </a:lnSpc>
              <a:spcBef>
                <a:spcPts val="0"/>
              </a:spcBef>
              <a:spcAft>
                <a:spcPts val="0"/>
              </a:spcAft>
              <a:buClr>
                <a:srgbClr val="39393C"/>
              </a:buClr>
              <a:buSzPts val="1550"/>
              <a:buFont typeface="Open Sans"/>
              <a:buNone/>
            </a:pPr>
            <a:r>
              <a:rPr b="0" i="0" lang="en-US" sz="1550" u="none" cap="none" strike="noStrike">
                <a:solidFill>
                  <a:srgbClr val="39393C"/>
                </a:solidFill>
                <a:latin typeface="Open Sans"/>
                <a:ea typeface="Open Sans"/>
                <a:cs typeface="Open Sans"/>
                <a:sym typeface="Open Sans"/>
              </a:rPr>
              <a:t>PowerLytics permite aplicar nuestros conocimientos en desarrollo web y diseño de plataformas interactivas para generar una experiencia digital única. Estamos construyendo una herramienta que no solo mejora el rendimiento deportivo, sino que también establece un nuevo estándar en la industria deportiva nacional.</a:t>
            </a:r>
            <a:endParaRPr b="0" i="0" sz="1550" u="none" cap="none" strike="noStrike"/>
          </a:p>
        </p:txBody>
      </p:sp>
      <p:sp>
        <p:nvSpPr>
          <p:cNvPr id="116" name="Google Shape;116;p17"/>
          <p:cNvSpPr/>
          <p:nvPr/>
        </p:nvSpPr>
        <p:spPr>
          <a:xfrm>
            <a:off x="787241" y="6093857"/>
            <a:ext cx="6281023" cy="647700"/>
          </a:xfrm>
          <a:prstGeom prst="rect">
            <a:avLst/>
          </a:prstGeom>
          <a:noFill/>
          <a:ln>
            <a:noFill/>
          </a:ln>
        </p:spPr>
        <p:txBody>
          <a:bodyPr anchorCtr="0" anchor="t" bIns="0" lIns="0" spcFirstLastPara="1" rIns="0" wrap="square" tIns="0">
            <a:noAutofit/>
          </a:bodyPr>
          <a:lstStyle/>
          <a:p>
            <a:pPr indent="0" lvl="0" marL="0" marR="0" rtl="0" algn="l">
              <a:lnSpc>
                <a:spcPct val="164516"/>
              </a:lnSpc>
              <a:spcBef>
                <a:spcPts val="0"/>
              </a:spcBef>
              <a:spcAft>
                <a:spcPts val="0"/>
              </a:spcAft>
              <a:buClr>
                <a:srgbClr val="39393C"/>
              </a:buClr>
              <a:buSzPts val="1550"/>
              <a:buFont typeface="Open Sans"/>
              <a:buNone/>
            </a:pPr>
            <a:r>
              <a:rPr b="0" i="0" lang="en-US" sz="1550" u="none" cap="none" strike="noStrike">
                <a:solidFill>
                  <a:srgbClr val="39393C"/>
                </a:solidFill>
                <a:latin typeface="Open Sans"/>
                <a:ea typeface="Open Sans"/>
                <a:cs typeface="Open Sans"/>
                <a:sym typeface="Open Sans"/>
              </a:rPr>
              <a:t>El crecimiento del powerlifting en Chile demanda soluciones especializadas.</a:t>
            </a:r>
            <a:endParaRPr b="0" i="0" sz="1550" u="none" cap="none" strike="noStrike"/>
          </a:p>
        </p:txBody>
      </p:sp>
      <p:pic>
        <p:nvPicPr>
          <p:cNvPr descr="preencoded.png" id="117" name="Google Shape;117;p17"/>
          <p:cNvPicPr preferRelativeResize="0"/>
          <p:nvPr/>
        </p:nvPicPr>
        <p:blipFill rotWithShape="1">
          <a:blip r:embed="rId3">
            <a:alphaModFix/>
          </a:blip>
          <a:srcRect b="0" l="0" r="0" t="0"/>
          <a:stretch/>
        </p:blipFill>
        <p:spPr>
          <a:xfrm>
            <a:off x="7569756" y="1782366"/>
            <a:ext cx="5652849" cy="565284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pic>
        <p:nvPicPr>
          <p:cNvPr descr="preencoded.png" id="123" name="Google Shape;123;p18"/>
          <p:cNvPicPr preferRelativeResize="0"/>
          <p:nvPr/>
        </p:nvPicPr>
        <p:blipFill rotWithShape="1">
          <a:blip r:embed="rId3">
            <a:alphaModFix/>
          </a:blip>
          <a:srcRect b="0" l="0" r="0" t="0"/>
          <a:stretch/>
        </p:blipFill>
        <p:spPr>
          <a:xfrm>
            <a:off x="9144000" y="0"/>
            <a:ext cx="5486400" cy="8229600"/>
          </a:xfrm>
          <a:prstGeom prst="rect">
            <a:avLst/>
          </a:prstGeom>
          <a:noFill/>
          <a:ln>
            <a:noFill/>
          </a:ln>
        </p:spPr>
      </p:pic>
      <p:sp>
        <p:nvSpPr>
          <p:cNvPr id="124" name="Google Shape;124;p18"/>
          <p:cNvSpPr/>
          <p:nvPr/>
        </p:nvSpPr>
        <p:spPr>
          <a:xfrm>
            <a:off x="793790" y="769620"/>
            <a:ext cx="4252913" cy="531614"/>
          </a:xfrm>
          <a:prstGeom prst="rect">
            <a:avLst/>
          </a:prstGeom>
          <a:noFill/>
          <a:ln>
            <a:noFill/>
          </a:ln>
        </p:spPr>
        <p:txBody>
          <a:bodyPr anchorCtr="0" anchor="t" bIns="0" lIns="0" spcFirstLastPara="1" rIns="0" wrap="square" tIns="0">
            <a:noAutofit/>
          </a:bodyPr>
          <a:lstStyle/>
          <a:p>
            <a:pPr indent="0" lvl="0" marL="0" marR="0" rtl="0" algn="l">
              <a:lnSpc>
                <a:spcPct val="125757"/>
              </a:lnSpc>
              <a:spcBef>
                <a:spcPts val="0"/>
              </a:spcBef>
              <a:spcAft>
                <a:spcPts val="0"/>
              </a:spcAft>
              <a:buClr>
                <a:srgbClr val="101014"/>
              </a:buClr>
              <a:buSzPts val="3300"/>
              <a:buFont typeface="Playfair Display"/>
              <a:buNone/>
            </a:pPr>
            <a:r>
              <a:rPr b="1" i="0" lang="en-US" sz="3300" u="none" cap="none" strike="noStrike">
                <a:solidFill>
                  <a:srgbClr val="101014"/>
                </a:solidFill>
                <a:latin typeface="Playfair Display"/>
                <a:ea typeface="Playfair Display"/>
                <a:cs typeface="Playfair Display"/>
                <a:sym typeface="Playfair Display"/>
              </a:rPr>
              <a:t>Metodología Ágil</a:t>
            </a:r>
            <a:endParaRPr b="0" i="0" sz="3300" u="none" cap="none" strike="noStrike"/>
          </a:p>
        </p:txBody>
      </p:sp>
      <p:sp>
        <p:nvSpPr>
          <p:cNvPr id="125" name="Google Shape;125;p18"/>
          <p:cNvSpPr/>
          <p:nvPr/>
        </p:nvSpPr>
        <p:spPr>
          <a:xfrm>
            <a:off x="793790" y="1556385"/>
            <a:ext cx="7556421" cy="544354"/>
          </a:xfrm>
          <a:prstGeom prst="rect">
            <a:avLst/>
          </a:prstGeom>
          <a:noFill/>
          <a:ln>
            <a:noFill/>
          </a:ln>
        </p:spPr>
        <p:txBody>
          <a:bodyPr anchorCtr="0" anchor="t" bIns="0" lIns="0" spcFirstLastPara="1" rIns="0" wrap="square" tIns="0">
            <a:noAutofit/>
          </a:bodyPr>
          <a:lstStyle/>
          <a:p>
            <a:pPr indent="0" lvl="0" marL="0" marR="0" rtl="0" algn="l">
              <a:lnSpc>
                <a:spcPct val="161538"/>
              </a:lnSpc>
              <a:spcBef>
                <a:spcPts val="0"/>
              </a:spcBef>
              <a:spcAft>
                <a:spcPts val="0"/>
              </a:spcAft>
              <a:buClr>
                <a:srgbClr val="39393C"/>
              </a:buClr>
              <a:buSzPts val="1300"/>
              <a:buFont typeface="Open Sans"/>
              <a:buNone/>
            </a:pPr>
            <a:r>
              <a:rPr b="0" i="0" lang="en-US" sz="1300" u="none" cap="none" strike="noStrike">
                <a:solidFill>
                  <a:srgbClr val="39393C"/>
                </a:solidFill>
                <a:latin typeface="Open Sans"/>
                <a:ea typeface="Open Sans"/>
                <a:cs typeface="Open Sans"/>
                <a:sym typeface="Open Sans"/>
              </a:rPr>
              <a:t>Para garantizar un desarrollo eficiente y adaptable, PowerLytics se construye bajo la metodología </a:t>
            </a:r>
            <a:r>
              <a:rPr b="0" i="0" lang="en-US" sz="1300" u="none" cap="none" strike="noStrike">
                <a:solidFill>
                  <a:srgbClr val="101014"/>
                </a:solidFill>
                <a:latin typeface="Open Sans"/>
                <a:ea typeface="Open Sans"/>
                <a:cs typeface="Open Sans"/>
                <a:sym typeface="Open Sans"/>
              </a:rPr>
              <a:t>Scrum</a:t>
            </a:r>
            <a:r>
              <a:rPr b="0" i="0" lang="en-US" sz="1300" u="none" cap="none" strike="noStrike">
                <a:solidFill>
                  <a:srgbClr val="39393C"/>
                </a:solidFill>
                <a:latin typeface="Open Sans"/>
                <a:ea typeface="Open Sans"/>
                <a:cs typeface="Open Sans"/>
                <a:sym typeface="Open Sans"/>
              </a:rPr>
              <a:t>.</a:t>
            </a:r>
            <a:endParaRPr b="0" i="0" sz="1300" u="none" cap="none" strike="noStrike"/>
          </a:p>
        </p:txBody>
      </p:sp>
      <p:sp>
        <p:nvSpPr>
          <p:cNvPr id="126" name="Google Shape;126;p18"/>
          <p:cNvSpPr/>
          <p:nvPr/>
        </p:nvSpPr>
        <p:spPr>
          <a:xfrm>
            <a:off x="793790" y="2292072"/>
            <a:ext cx="170021" cy="212646"/>
          </a:xfrm>
          <a:prstGeom prst="rect">
            <a:avLst/>
          </a:prstGeom>
          <a:noFill/>
          <a:ln>
            <a:noFill/>
          </a:ln>
        </p:spPr>
        <p:txBody>
          <a:bodyPr anchorCtr="0" anchor="t" bIns="0" lIns="0" spcFirstLastPara="1" rIns="0" wrap="square" tIns="0">
            <a:noAutofit/>
          </a:bodyPr>
          <a:lstStyle/>
          <a:p>
            <a:pPr indent="0" lvl="0" marL="0" marR="0" rtl="0" algn="l">
              <a:lnSpc>
                <a:spcPct val="161538"/>
              </a:lnSpc>
              <a:spcBef>
                <a:spcPts val="0"/>
              </a:spcBef>
              <a:spcAft>
                <a:spcPts val="0"/>
              </a:spcAft>
              <a:buClr>
                <a:srgbClr val="39393C"/>
              </a:buClr>
              <a:buSzPts val="1300"/>
              <a:buFont typeface="Playfair Display"/>
              <a:buNone/>
            </a:pPr>
            <a:r>
              <a:rPr b="0" i="0" lang="en-US" sz="1300" u="none" cap="none" strike="noStrike">
                <a:solidFill>
                  <a:srgbClr val="39393C"/>
                </a:solidFill>
                <a:latin typeface="Playfair Display"/>
                <a:ea typeface="Playfair Display"/>
                <a:cs typeface="Playfair Display"/>
                <a:sym typeface="Playfair Display"/>
              </a:rPr>
              <a:t>01</a:t>
            </a:r>
            <a:endParaRPr b="0" i="0" sz="1300" u="none" cap="none" strike="noStrike"/>
          </a:p>
        </p:txBody>
      </p:sp>
      <p:sp>
        <p:nvSpPr>
          <p:cNvPr id="127" name="Google Shape;127;p18"/>
          <p:cNvSpPr/>
          <p:nvPr/>
        </p:nvSpPr>
        <p:spPr>
          <a:xfrm>
            <a:off x="793790" y="2558296"/>
            <a:ext cx="7556421" cy="22860"/>
          </a:xfrm>
          <a:prstGeom prst="rect">
            <a:avLst/>
          </a:prstGeom>
          <a:solidFill>
            <a:srgbClr val="10101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8"/>
          <p:cNvSpPr/>
          <p:nvPr/>
        </p:nvSpPr>
        <p:spPr>
          <a:xfrm>
            <a:off x="793790" y="2689027"/>
            <a:ext cx="2310408" cy="265747"/>
          </a:xfrm>
          <a:prstGeom prst="rect">
            <a:avLst/>
          </a:prstGeom>
          <a:noFill/>
          <a:ln>
            <a:noFill/>
          </a:ln>
        </p:spPr>
        <p:txBody>
          <a:bodyPr anchorCtr="0" anchor="t" bIns="0" lIns="0" spcFirstLastPara="1" rIns="0" wrap="square" tIns="0">
            <a:noAutofit/>
          </a:bodyPr>
          <a:lstStyle/>
          <a:p>
            <a:pPr indent="0" lvl="0" marL="0" marR="0" rtl="0" algn="l">
              <a:lnSpc>
                <a:spcPct val="124242"/>
              </a:lnSpc>
              <a:spcBef>
                <a:spcPts val="0"/>
              </a:spcBef>
              <a:spcAft>
                <a:spcPts val="0"/>
              </a:spcAft>
              <a:buClr>
                <a:srgbClr val="39393C"/>
              </a:buClr>
              <a:buSzPts val="1650"/>
              <a:buFont typeface="Playfair Display"/>
              <a:buNone/>
            </a:pPr>
            <a:r>
              <a:rPr b="1" i="0" lang="en-US" sz="1650" u="none" cap="none" strike="noStrike">
                <a:solidFill>
                  <a:srgbClr val="39393C"/>
                </a:solidFill>
                <a:latin typeface="Playfair Display"/>
                <a:ea typeface="Playfair Display"/>
                <a:cs typeface="Playfair Display"/>
                <a:sym typeface="Playfair Display"/>
              </a:rPr>
              <a:t>Planificación del Sprint</a:t>
            </a:r>
            <a:endParaRPr b="0" i="0" sz="1650" u="none" cap="none" strike="noStrike"/>
          </a:p>
        </p:txBody>
      </p:sp>
      <p:sp>
        <p:nvSpPr>
          <p:cNvPr id="129" name="Google Shape;129;p18"/>
          <p:cNvSpPr/>
          <p:nvPr/>
        </p:nvSpPr>
        <p:spPr>
          <a:xfrm>
            <a:off x="793790" y="3056811"/>
            <a:ext cx="7556421" cy="272177"/>
          </a:xfrm>
          <a:prstGeom prst="rect">
            <a:avLst/>
          </a:prstGeom>
          <a:noFill/>
          <a:ln>
            <a:noFill/>
          </a:ln>
        </p:spPr>
        <p:txBody>
          <a:bodyPr anchorCtr="0" anchor="t" bIns="0" lIns="0" spcFirstLastPara="1" rIns="0" wrap="square" tIns="0">
            <a:noAutofit/>
          </a:bodyPr>
          <a:lstStyle/>
          <a:p>
            <a:pPr indent="0" lvl="0" marL="0" marR="0" rtl="0" algn="l">
              <a:lnSpc>
                <a:spcPct val="161538"/>
              </a:lnSpc>
              <a:spcBef>
                <a:spcPts val="0"/>
              </a:spcBef>
              <a:spcAft>
                <a:spcPts val="0"/>
              </a:spcAft>
              <a:buClr>
                <a:srgbClr val="39393C"/>
              </a:buClr>
              <a:buSzPts val="1300"/>
              <a:buFont typeface="Open Sans"/>
              <a:buNone/>
            </a:pPr>
            <a:r>
              <a:rPr b="0" i="0" lang="en-US" sz="1300" u="none" cap="none" strike="noStrike">
                <a:solidFill>
                  <a:srgbClr val="39393C"/>
                </a:solidFill>
                <a:latin typeface="Open Sans"/>
                <a:ea typeface="Open Sans"/>
                <a:cs typeface="Open Sans"/>
                <a:sym typeface="Open Sans"/>
              </a:rPr>
              <a:t>Definición de objetivos y tareas para cada ciclo de dos semanas.</a:t>
            </a:r>
            <a:endParaRPr b="0" i="0" sz="1300" u="none" cap="none" strike="noStrike"/>
          </a:p>
        </p:txBody>
      </p:sp>
      <p:sp>
        <p:nvSpPr>
          <p:cNvPr id="130" name="Google Shape;130;p18"/>
          <p:cNvSpPr/>
          <p:nvPr/>
        </p:nvSpPr>
        <p:spPr>
          <a:xfrm>
            <a:off x="793790" y="3626525"/>
            <a:ext cx="170021" cy="212646"/>
          </a:xfrm>
          <a:prstGeom prst="rect">
            <a:avLst/>
          </a:prstGeom>
          <a:noFill/>
          <a:ln>
            <a:noFill/>
          </a:ln>
        </p:spPr>
        <p:txBody>
          <a:bodyPr anchorCtr="0" anchor="t" bIns="0" lIns="0" spcFirstLastPara="1" rIns="0" wrap="square" tIns="0">
            <a:noAutofit/>
          </a:bodyPr>
          <a:lstStyle/>
          <a:p>
            <a:pPr indent="0" lvl="0" marL="0" marR="0" rtl="0" algn="l">
              <a:lnSpc>
                <a:spcPct val="161538"/>
              </a:lnSpc>
              <a:spcBef>
                <a:spcPts val="0"/>
              </a:spcBef>
              <a:spcAft>
                <a:spcPts val="0"/>
              </a:spcAft>
              <a:buClr>
                <a:srgbClr val="39393C"/>
              </a:buClr>
              <a:buSzPts val="1300"/>
              <a:buFont typeface="Playfair Display"/>
              <a:buNone/>
            </a:pPr>
            <a:r>
              <a:rPr b="0" i="0" lang="en-US" sz="1300" u="none" cap="none" strike="noStrike">
                <a:solidFill>
                  <a:srgbClr val="39393C"/>
                </a:solidFill>
                <a:latin typeface="Playfair Display"/>
                <a:ea typeface="Playfair Display"/>
                <a:cs typeface="Playfair Display"/>
                <a:sym typeface="Playfair Display"/>
              </a:rPr>
              <a:t>02</a:t>
            </a:r>
            <a:endParaRPr b="0" i="0" sz="1300" u="none" cap="none" strike="noStrike"/>
          </a:p>
        </p:txBody>
      </p:sp>
      <p:sp>
        <p:nvSpPr>
          <p:cNvPr id="131" name="Google Shape;131;p18"/>
          <p:cNvSpPr/>
          <p:nvPr/>
        </p:nvSpPr>
        <p:spPr>
          <a:xfrm>
            <a:off x="793790" y="3892748"/>
            <a:ext cx="7556421" cy="22860"/>
          </a:xfrm>
          <a:prstGeom prst="rect">
            <a:avLst/>
          </a:prstGeom>
          <a:solidFill>
            <a:srgbClr val="10101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18"/>
          <p:cNvSpPr/>
          <p:nvPr/>
        </p:nvSpPr>
        <p:spPr>
          <a:xfrm>
            <a:off x="793790" y="4023479"/>
            <a:ext cx="2204561" cy="265747"/>
          </a:xfrm>
          <a:prstGeom prst="rect">
            <a:avLst/>
          </a:prstGeom>
          <a:noFill/>
          <a:ln>
            <a:noFill/>
          </a:ln>
        </p:spPr>
        <p:txBody>
          <a:bodyPr anchorCtr="0" anchor="t" bIns="0" lIns="0" spcFirstLastPara="1" rIns="0" wrap="square" tIns="0">
            <a:noAutofit/>
          </a:bodyPr>
          <a:lstStyle/>
          <a:p>
            <a:pPr indent="0" lvl="0" marL="0" marR="0" rtl="0" algn="l">
              <a:lnSpc>
                <a:spcPct val="124242"/>
              </a:lnSpc>
              <a:spcBef>
                <a:spcPts val="0"/>
              </a:spcBef>
              <a:spcAft>
                <a:spcPts val="0"/>
              </a:spcAft>
              <a:buClr>
                <a:srgbClr val="39393C"/>
              </a:buClr>
              <a:buSzPts val="1650"/>
              <a:buFont typeface="Playfair Display"/>
              <a:buNone/>
            </a:pPr>
            <a:r>
              <a:rPr b="1" i="0" lang="en-US" sz="1650" u="none" cap="none" strike="noStrike">
                <a:solidFill>
                  <a:srgbClr val="39393C"/>
                </a:solidFill>
                <a:latin typeface="Playfair Display"/>
                <a:ea typeface="Playfair Display"/>
                <a:cs typeface="Playfair Display"/>
                <a:sym typeface="Playfair Display"/>
              </a:rPr>
              <a:t>Ejecución y Desarrollo</a:t>
            </a:r>
            <a:endParaRPr b="0" i="0" sz="1650" u="none" cap="none" strike="noStrike"/>
          </a:p>
        </p:txBody>
      </p:sp>
      <p:sp>
        <p:nvSpPr>
          <p:cNvPr id="133" name="Google Shape;133;p18"/>
          <p:cNvSpPr/>
          <p:nvPr/>
        </p:nvSpPr>
        <p:spPr>
          <a:xfrm>
            <a:off x="793790" y="4391263"/>
            <a:ext cx="7556421" cy="272177"/>
          </a:xfrm>
          <a:prstGeom prst="rect">
            <a:avLst/>
          </a:prstGeom>
          <a:noFill/>
          <a:ln>
            <a:noFill/>
          </a:ln>
        </p:spPr>
        <p:txBody>
          <a:bodyPr anchorCtr="0" anchor="t" bIns="0" lIns="0" spcFirstLastPara="1" rIns="0" wrap="square" tIns="0">
            <a:noAutofit/>
          </a:bodyPr>
          <a:lstStyle/>
          <a:p>
            <a:pPr indent="0" lvl="0" marL="0" marR="0" rtl="0" algn="l">
              <a:lnSpc>
                <a:spcPct val="161538"/>
              </a:lnSpc>
              <a:spcBef>
                <a:spcPts val="0"/>
              </a:spcBef>
              <a:spcAft>
                <a:spcPts val="0"/>
              </a:spcAft>
              <a:buClr>
                <a:srgbClr val="39393C"/>
              </a:buClr>
              <a:buSzPts val="1300"/>
              <a:buFont typeface="Open Sans"/>
              <a:buNone/>
            </a:pPr>
            <a:r>
              <a:rPr b="0" i="0" lang="en-US" sz="1300" u="none" cap="none" strike="noStrike">
                <a:solidFill>
                  <a:srgbClr val="39393C"/>
                </a:solidFill>
                <a:latin typeface="Open Sans"/>
                <a:ea typeface="Open Sans"/>
                <a:cs typeface="Open Sans"/>
                <a:sym typeface="Open Sans"/>
              </a:rPr>
              <a:t>Implementación de funcionalidades de forma iterativa y incremental.</a:t>
            </a:r>
            <a:endParaRPr b="0" i="0" sz="1300" u="none" cap="none" strike="noStrike"/>
          </a:p>
        </p:txBody>
      </p:sp>
      <p:sp>
        <p:nvSpPr>
          <p:cNvPr id="134" name="Google Shape;134;p18"/>
          <p:cNvSpPr/>
          <p:nvPr/>
        </p:nvSpPr>
        <p:spPr>
          <a:xfrm>
            <a:off x="793790" y="4960977"/>
            <a:ext cx="170021" cy="212646"/>
          </a:xfrm>
          <a:prstGeom prst="rect">
            <a:avLst/>
          </a:prstGeom>
          <a:noFill/>
          <a:ln>
            <a:noFill/>
          </a:ln>
        </p:spPr>
        <p:txBody>
          <a:bodyPr anchorCtr="0" anchor="t" bIns="0" lIns="0" spcFirstLastPara="1" rIns="0" wrap="square" tIns="0">
            <a:noAutofit/>
          </a:bodyPr>
          <a:lstStyle/>
          <a:p>
            <a:pPr indent="0" lvl="0" marL="0" marR="0" rtl="0" algn="l">
              <a:lnSpc>
                <a:spcPct val="161538"/>
              </a:lnSpc>
              <a:spcBef>
                <a:spcPts val="0"/>
              </a:spcBef>
              <a:spcAft>
                <a:spcPts val="0"/>
              </a:spcAft>
              <a:buClr>
                <a:srgbClr val="39393C"/>
              </a:buClr>
              <a:buSzPts val="1300"/>
              <a:buFont typeface="Playfair Display"/>
              <a:buNone/>
            </a:pPr>
            <a:r>
              <a:rPr b="0" i="0" lang="en-US" sz="1300" u="none" cap="none" strike="noStrike">
                <a:solidFill>
                  <a:srgbClr val="39393C"/>
                </a:solidFill>
                <a:latin typeface="Playfair Display"/>
                <a:ea typeface="Playfair Display"/>
                <a:cs typeface="Playfair Display"/>
                <a:sym typeface="Playfair Display"/>
              </a:rPr>
              <a:t>03</a:t>
            </a:r>
            <a:endParaRPr b="0" i="0" sz="1300" u="none" cap="none" strike="noStrike"/>
          </a:p>
        </p:txBody>
      </p:sp>
      <p:sp>
        <p:nvSpPr>
          <p:cNvPr id="135" name="Google Shape;135;p18"/>
          <p:cNvSpPr/>
          <p:nvPr/>
        </p:nvSpPr>
        <p:spPr>
          <a:xfrm>
            <a:off x="793790" y="5227201"/>
            <a:ext cx="7556421" cy="22860"/>
          </a:xfrm>
          <a:prstGeom prst="rect">
            <a:avLst/>
          </a:prstGeom>
          <a:solidFill>
            <a:srgbClr val="10101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18"/>
          <p:cNvSpPr/>
          <p:nvPr/>
        </p:nvSpPr>
        <p:spPr>
          <a:xfrm>
            <a:off x="793790" y="5357932"/>
            <a:ext cx="2126456" cy="265747"/>
          </a:xfrm>
          <a:prstGeom prst="rect">
            <a:avLst/>
          </a:prstGeom>
          <a:noFill/>
          <a:ln>
            <a:noFill/>
          </a:ln>
        </p:spPr>
        <p:txBody>
          <a:bodyPr anchorCtr="0" anchor="t" bIns="0" lIns="0" spcFirstLastPara="1" rIns="0" wrap="square" tIns="0">
            <a:noAutofit/>
          </a:bodyPr>
          <a:lstStyle/>
          <a:p>
            <a:pPr indent="0" lvl="0" marL="0" marR="0" rtl="0" algn="l">
              <a:lnSpc>
                <a:spcPct val="124242"/>
              </a:lnSpc>
              <a:spcBef>
                <a:spcPts val="0"/>
              </a:spcBef>
              <a:spcAft>
                <a:spcPts val="0"/>
              </a:spcAft>
              <a:buClr>
                <a:srgbClr val="39393C"/>
              </a:buClr>
              <a:buSzPts val="1650"/>
              <a:buFont typeface="Playfair Display"/>
              <a:buNone/>
            </a:pPr>
            <a:r>
              <a:rPr b="1" i="0" lang="en-US" sz="1650" u="none" cap="none" strike="noStrike">
                <a:solidFill>
                  <a:srgbClr val="39393C"/>
                </a:solidFill>
                <a:latin typeface="Playfair Display"/>
                <a:ea typeface="Playfair Display"/>
                <a:cs typeface="Playfair Display"/>
                <a:sym typeface="Playfair Display"/>
              </a:rPr>
              <a:t>Revisión del Sprint</a:t>
            </a:r>
            <a:endParaRPr b="0" i="0" sz="1650" u="none" cap="none" strike="noStrike"/>
          </a:p>
        </p:txBody>
      </p:sp>
      <p:sp>
        <p:nvSpPr>
          <p:cNvPr id="137" name="Google Shape;137;p18"/>
          <p:cNvSpPr/>
          <p:nvPr/>
        </p:nvSpPr>
        <p:spPr>
          <a:xfrm>
            <a:off x="793790" y="5725716"/>
            <a:ext cx="7556421" cy="272177"/>
          </a:xfrm>
          <a:prstGeom prst="rect">
            <a:avLst/>
          </a:prstGeom>
          <a:noFill/>
          <a:ln>
            <a:noFill/>
          </a:ln>
        </p:spPr>
        <p:txBody>
          <a:bodyPr anchorCtr="0" anchor="t" bIns="0" lIns="0" spcFirstLastPara="1" rIns="0" wrap="square" tIns="0">
            <a:noAutofit/>
          </a:bodyPr>
          <a:lstStyle/>
          <a:p>
            <a:pPr indent="0" lvl="0" marL="0" marR="0" rtl="0" algn="l">
              <a:lnSpc>
                <a:spcPct val="161538"/>
              </a:lnSpc>
              <a:spcBef>
                <a:spcPts val="0"/>
              </a:spcBef>
              <a:spcAft>
                <a:spcPts val="0"/>
              </a:spcAft>
              <a:buClr>
                <a:srgbClr val="39393C"/>
              </a:buClr>
              <a:buSzPts val="1300"/>
              <a:buFont typeface="Open Sans"/>
              <a:buNone/>
            </a:pPr>
            <a:r>
              <a:rPr b="0" i="0" lang="en-US" sz="1300" u="none" cap="none" strike="noStrike">
                <a:solidFill>
                  <a:srgbClr val="39393C"/>
                </a:solidFill>
                <a:latin typeface="Open Sans"/>
                <a:ea typeface="Open Sans"/>
                <a:cs typeface="Open Sans"/>
                <a:sym typeface="Open Sans"/>
              </a:rPr>
              <a:t>Presentación de avances y obtención de retroalimentación de stakeholders.</a:t>
            </a:r>
            <a:endParaRPr b="0" i="0" sz="1300" u="none" cap="none" strike="noStrike"/>
          </a:p>
        </p:txBody>
      </p:sp>
      <p:sp>
        <p:nvSpPr>
          <p:cNvPr id="138" name="Google Shape;138;p18"/>
          <p:cNvSpPr/>
          <p:nvPr/>
        </p:nvSpPr>
        <p:spPr>
          <a:xfrm>
            <a:off x="793790" y="6295430"/>
            <a:ext cx="170021" cy="212646"/>
          </a:xfrm>
          <a:prstGeom prst="rect">
            <a:avLst/>
          </a:prstGeom>
          <a:noFill/>
          <a:ln>
            <a:noFill/>
          </a:ln>
        </p:spPr>
        <p:txBody>
          <a:bodyPr anchorCtr="0" anchor="t" bIns="0" lIns="0" spcFirstLastPara="1" rIns="0" wrap="square" tIns="0">
            <a:noAutofit/>
          </a:bodyPr>
          <a:lstStyle/>
          <a:p>
            <a:pPr indent="0" lvl="0" marL="0" marR="0" rtl="0" algn="l">
              <a:lnSpc>
                <a:spcPct val="161538"/>
              </a:lnSpc>
              <a:spcBef>
                <a:spcPts val="0"/>
              </a:spcBef>
              <a:spcAft>
                <a:spcPts val="0"/>
              </a:spcAft>
              <a:buClr>
                <a:srgbClr val="39393C"/>
              </a:buClr>
              <a:buSzPts val="1300"/>
              <a:buFont typeface="Playfair Display"/>
              <a:buNone/>
            </a:pPr>
            <a:r>
              <a:rPr b="0" i="0" lang="en-US" sz="1300" u="none" cap="none" strike="noStrike">
                <a:solidFill>
                  <a:srgbClr val="39393C"/>
                </a:solidFill>
                <a:latin typeface="Playfair Display"/>
                <a:ea typeface="Playfair Display"/>
                <a:cs typeface="Playfair Display"/>
                <a:sym typeface="Playfair Display"/>
              </a:rPr>
              <a:t>04</a:t>
            </a:r>
            <a:endParaRPr b="0" i="0" sz="1300" u="none" cap="none" strike="noStrike"/>
          </a:p>
        </p:txBody>
      </p:sp>
      <p:sp>
        <p:nvSpPr>
          <p:cNvPr id="139" name="Google Shape;139;p18"/>
          <p:cNvSpPr/>
          <p:nvPr/>
        </p:nvSpPr>
        <p:spPr>
          <a:xfrm>
            <a:off x="793790" y="6561653"/>
            <a:ext cx="7556421" cy="22860"/>
          </a:xfrm>
          <a:prstGeom prst="rect">
            <a:avLst/>
          </a:prstGeom>
          <a:solidFill>
            <a:srgbClr val="10101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18"/>
          <p:cNvSpPr/>
          <p:nvPr/>
        </p:nvSpPr>
        <p:spPr>
          <a:xfrm>
            <a:off x="793790" y="6692384"/>
            <a:ext cx="2361605" cy="265747"/>
          </a:xfrm>
          <a:prstGeom prst="rect">
            <a:avLst/>
          </a:prstGeom>
          <a:noFill/>
          <a:ln>
            <a:noFill/>
          </a:ln>
        </p:spPr>
        <p:txBody>
          <a:bodyPr anchorCtr="0" anchor="t" bIns="0" lIns="0" spcFirstLastPara="1" rIns="0" wrap="square" tIns="0">
            <a:noAutofit/>
          </a:bodyPr>
          <a:lstStyle/>
          <a:p>
            <a:pPr indent="0" lvl="0" marL="0" marR="0" rtl="0" algn="l">
              <a:lnSpc>
                <a:spcPct val="124242"/>
              </a:lnSpc>
              <a:spcBef>
                <a:spcPts val="0"/>
              </a:spcBef>
              <a:spcAft>
                <a:spcPts val="0"/>
              </a:spcAft>
              <a:buClr>
                <a:srgbClr val="39393C"/>
              </a:buClr>
              <a:buSzPts val="1650"/>
              <a:buFont typeface="Playfair Display"/>
              <a:buNone/>
            </a:pPr>
            <a:r>
              <a:rPr b="1" i="0" lang="en-US" sz="1650" u="none" cap="none" strike="noStrike">
                <a:solidFill>
                  <a:srgbClr val="39393C"/>
                </a:solidFill>
                <a:latin typeface="Playfair Display"/>
                <a:ea typeface="Playfair Display"/>
                <a:cs typeface="Playfair Display"/>
                <a:sym typeface="Playfair Display"/>
              </a:rPr>
              <a:t>Retrospectiva del Sprint</a:t>
            </a:r>
            <a:endParaRPr b="0" i="0" sz="1650" u="none" cap="none" strike="noStrike"/>
          </a:p>
        </p:txBody>
      </p:sp>
      <p:sp>
        <p:nvSpPr>
          <p:cNvPr id="141" name="Google Shape;141;p18"/>
          <p:cNvSpPr/>
          <p:nvPr/>
        </p:nvSpPr>
        <p:spPr>
          <a:xfrm>
            <a:off x="793790" y="7060168"/>
            <a:ext cx="7556421" cy="272177"/>
          </a:xfrm>
          <a:prstGeom prst="rect">
            <a:avLst/>
          </a:prstGeom>
          <a:noFill/>
          <a:ln>
            <a:noFill/>
          </a:ln>
        </p:spPr>
        <p:txBody>
          <a:bodyPr anchorCtr="0" anchor="t" bIns="0" lIns="0" spcFirstLastPara="1" rIns="0" wrap="square" tIns="0">
            <a:noAutofit/>
          </a:bodyPr>
          <a:lstStyle/>
          <a:p>
            <a:pPr indent="0" lvl="0" marL="0" marR="0" rtl="0" algn="l">
              <a:lnSpc>
                <a:spcPct val="161538"/>
              </a:lnSpc>
              <a:spcBef>
                <a:spcPts val="0"/>
              </a:spcBef>
              <a:spcAft>
                <a:spcPts val="0"/>
              </a:spcAft>
              <a:buClr>
                <a:srgbClr val="39393C"/>
              </a:buClr>
              <a:buSzPts val="1300"/>
              <a:buFont typeface="Open Sans"/>
              <a:buNone/>
            </a:pPr>
            <a:r>
              <a:rPr b="0" i="0" lang="en-US" sz="1300" u="none" cap="none" strike="noStrike">
                <a:solidFill>
                  <a:srgbClr val="39393C"/>
                </a:solidFill>
                <a:latin typeface="Open Sans"/>
                <a:ea typeface="Open Sans"/>
                <a:cs typeface="Open Sans"/>
                <a:sym typeface="Open Sans"/>
              </a:rPr>
              <a:t>Análisis y mejora continua del proceso de desarrollo.</a:t>
            </a:r>
            <a:endParaRPr b="0" i="0" sz="1300" u="none" cap="none" strike="noStrike"/>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pic>
        <p:nvPicPr>
          <p:cNvPr descr="preencoded.png" id="147" name="Google Shape;147;p19"/>
          <p:cNvPicPr preferRelativeResize="0"/>
          <p:nvPr/>
        </p:nvPicPr>
        <p:blipFill rotWithShape="1">
          <a:blip r:embed="rId3">
            <a:alphaModFix/>
          </a:blip>
          <a:srcRect b="0" l="0" r="0" t="0"/>
          <a:stretch/>
        </p:blipFill>
        <p:spPr>
          <a:xfrm>
            <a:off x="0" y="0"/>
            <a:ext cx="5486400" cy="8229600"/>
          </a:xfrm>
          <a:prstGeom prst="rect">
            <a:avLst/>
          </a:prstGeom>
          <a:noFill/>
          <a:ln>
            <a:noFill/>
          </a:ln>
        </p:spPr>
      </p:pic>
      <p:sp>
        <p:nvSpPr>
          <p:cNvPr id="148" name="Google Shape;148;p19"/>
          <p:cNvSpPr/>
          <p:nvPr/>
        </p:nvSpPr>
        <p:spPr>
          <a:xfrm>
            <a:off x="6280190" y="652820"/>
            <a:ext cx="7556421" cy="1133951"/>
          </a:xfrm>
          <a:prstGeom prst="rect">
            <a:avLst/>
          </a:prstGeom>
          <a:noFill/>
          <a:ln>
            <a:noFill/>
          </a:ln>
        </p:spPr>
        <p:txBody>
          <a:bodyPr anchorCtr="0" anchor="t" bIns="0" lIns="0" spcFirstLastPara="1" rIns="0" wrap="square" tIns="0">
            <a:noAutofit/>
          </a:bodyPr>
          <a:lstStyle/>
          <a:p>
            <a:pPr indent="0" lvl="0" marL="0" marR="0" rtl="0" algn="l">
              <a:lnSpc>
                <a:spcPct val="125352"/>
              </a:lnSpc>
              <a:spcBef>
                <a:spcPts val="0"/>
              </a:spcBef>
              <a:spcAft>
                <a:spcPts val="0"/>
              </a:spcAft>
              <a:buClr>
                <a:srgbClr val="101014"/>
              </a:buClr>
              <a:buSzPts val="3550"/>
              <a:buFont typeface="Playfair Display"/>
              <a:buNone/>
            </a:pPr>
            <a:r>
              <a:rPr b="1" i="0" lang="en-US" sz="3550" u="none" cap="none" strike="noStrike">
                <a:solidFill>
                  <a:srgbClr val="101014"/>
                </a:solidFill>
                <a:latin typeface="Playfair Display"/>
                <a:ea typeface="Playfair Display"/>
                <a:cs typeface="Playfair Display"/>
                <a:sym typeface="Playfair Display"/>
              </a:rPr>
              <a:t>Fases del Proyecto: Un Plan Detallado</a:t>
            </a:r>
            <a:endParaRPr b="0" i="0" sz="3550" u="none" cap="none" strike="noStrike"/>
          </a:p>
        </p:txBody>
      </p:sp>
      <p:sp>
        <p:nvSpPr>
          <p:cNvPr id="149" name="Google Shape;149;p19"/>
          <p:cNvSpPr/>
          <p:nvPr/>
        </p:nvSpPr>
        <p:spPr>
          <a:xfrm>
            <a:off x="6280190" y="2058948"/>
            <a:ext cx="7556421" cy="580549"/>
          </a:xfrm>
          <a:prstGeom prst="rect">
            <a:avLst/>
          </a:prstGeom>
          <a:noFill/>
          <a:ln>
            <a:noFill/>
          </a:ln>
        </p:spPr>
        <p:txBody>
          <a:bodyPr anchorCtr="0" anchor="t" bIns="0" lIns="0" spcFirstLastPara="1" rIns="0" wrap="square" tIns="0">
            <a:noAutofit/>
          </a:bodyPr>
          <a:lstStyle/>
          <a:p>
            <a:pPr indent="0" lvl="0" marL="0" marR="0" rtl="0" algn="l">
              <a:lnSpc>
                <a:spcPct val="160714"/>
              </a:lnSpc>
              <a:spcBef>
                <a:spcPts val="0"/>
              </a:spcBef>
              <a:spcAft>
                <a:spcPts val="0"/>
              </a:spcAft>
              <a:buClr>
                <a:srgbClr val="39393C"/>
              </a:buClr>
              <a:buSzPts val="1400"/>
              <a:buFont typeface="Open Sans"/>
              <a:buNone/>
            </a:pPr>
            <a:r>
              <a:rPr b="0" i="0" lang="en-US" sz="1400" u="none" cap="none" strike="noStrike">
                <a:solidFill>
                  <a:srgbClr val="39393C"/>
                </a:solidFill>
                <a:latin typeface="Open Sans"/>
                <a:ea typeface="Open Sans"/>
                <a:cs typeface="Open Sans"/>
                <a:sym typeface="Open Sans"/>
              </a:rPr>
              <a:t>Nuestro plan de trabajo se estructura en sprints de dos semanas, permitiendo un desarrollo incremental y una adaptación constante a las necesidades del proyecto.</a:t>
            </a:r>
            <a:endParaRPr b="0" i="0" sz="1400" u="none" cap="none" strike="noStrike"/>
          </a:p>
        </p:txBody>
      </p:sp>
      <p:sp>
        <p:nvSpPr>
          <p:cNvPr id="150" name="Google Shape;150;p19"/>
          <p:cNvSpPr/>
          <p:nvPr/>
        </p:nvSpPr>
        <p:spPr>
          <a:xfrm>
            <a:off x="6416278" y="2843570"/>
            <a:ext cx="22860" cy="4733092"/>
          </a:xfrm>
          <a:prstGeom prst="roundRect">
            <a:avLst>
              <a:gd fmla="val 119070" name="adj"/>
            </a:avLst>
          </a:prstGeom>
          <a:solidFill>
            <a:srgbClr val="C6C6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9"/>
          <p:cNvSpPr/>
          <p:nvPr/>
        </p:nvSpPr>
        <p:spPr>
          <a:xfrm>
            <a:off x="6393418" y="3499961"/>
            <a:ext cx="544354" cy="22860"/>
          </a:xfrm>
          <a:prstGeom prst="roundRect">
            <a:avLst>
              <a:gd fmla="val 119070" name="adj"/>
            </a:avLst>
          </a:prstGeom>
          <a:solidFill>
            <a:srgbClr val="C6C6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9"/>
          <p:cNvSpPr/>
          <p:nvPr/>
        </p:nvSpPr>
        <p:spPr>
          <a:xfrm>
            <a:off x="6348234" y="3443347"/>
            <a:ext cx="136088" cy="136088"/>
          </a:xfrm>
          <a:prstGeom prst="roundRect">
            <a:avLst>
              <a:gd fmla="val 335959" name="adj"/>
            </a:avLst>
          </a:prstGeom>
          <a:solidFill>
            <a:srgbClr val="10101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9"/>
          <p:cNvSpPr/>
          <p:nvPr/>
        </p:nvSpPr>
        <p:spPr>
          <a:xfrm>
            <a:off x="6960632" y="2843570"/>
            <a:ext cx="6875978" cy="1335762"/>
          </a:xfrm>
          <a:prstGeom prst="roundRect">
            <a:avLst>
              <a:gd fmla="val 2038" name="adj"/>
            </a:avLst>
          </a:prstGeom>
          <a:solidFill>
            <a:srgbClr val="E0E0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9"/>
          <p:cNvSpPr/>
          <p:nvPr/>
        </p:nvSpPr>
        <p:spPr>
          <a:xfrm>
            <a:off x="7142083" y="3025021"/>
            <a:ext cx="2268260" cy="283488"/>
          </a:xfrm>
          <a:prstGeom prst="rect">
            <a:avLst/>
          </a:prstGeom>
          <a:noFill/>
          <a:ln>
            <a:noFill/>
          </a:ln>
        </p:spPr>
        <p:txBody>
          <a:bodyPr anchorCtr="0" anchor="t" bIns="0" lIns="0" spcFirstLastPara="1" rIns="0" wrap="square" tIns="0">
            <a:noAutofit/>
          </a:bodyPr>
          <a:lstStyle/>
          <a:p>
            <a:pPr indent="0" lvl="0" marL="0" marR="0" rtl="0" algn="l">
              <a:lnSpc>
                <a:spcPct val="125714"/>
              </a:lnSpc>
              <a:spcBef>
                <a:spcPts val="0"/>
              </a:spcBef>
              <a:spcAft>
                <a:spcPts val="0"/>
              </a:spcAft>
              <a:buClr>
                <a:srgbClr val="39393C"/>
              </a:buClr>
              <a:buSzPts val="1750"/>
              <a:buFont typeface="Playfair Display"/>
              <a:buNone/>
            </a:pPr>
            <a:r>
              <a:rPr b="1" i="0" lang="en-US" sz="1750" u="none" cap="none" strike="noStrike">
                <a:solidFill>
                  <a:srgbClr val="39393C"/>
                </a:solidFill>
                <a:latin typeface="Playfair Display"/>
                <a:ea typeface="Playfair Display"/>
                <a:cs typeface="Playfair Display"/>
                <a:sym typeface="Playfair Display"/>
              </a:rPr>
              <a:t>Sprint 1</a:t>
            </a:r>
            <a:endParaRPr b="0" i="0" sz="1750" u="none" cap="none" strike="noStrike"/>
          </a:p>
        </p:txBody>
      </p:sp>
      <p:sp>
        <p:nvSpPr>
          <p:cNvPr id="155" name="Google Shape;155;p19"/>
          <p:cNvSpPr/>
          <p:nvPr/>
        </p:nvSpPr>
        <p:spPr>
          <a:xfrm>
            <a:off x="7142083" y="3417332"/>
            <a:ext cx="6513076" cy="580549"/>
          </a:xfrm>
          <a:prstGeom prst="rect">
            <a:avLst/>
          </a:prstGeom>
          <a:noFill/>
          <a:ln>
            <a:noFill/>
          </a:ln>
        </p:spPr>
        <p:txBody>
          <a:bodyPr anchorCtr="0" anchor="t" bIns="0" lIns="0" spcFirstLastPara="1" rIns="0" wrap="square" tIns="0">
            <a:noAutofit/>
          </a:bodyPr>
          <a:lstStyle/>
          <a:p>
            <a:pPr indent="0" lvl="0" marL="0" marR="0" rtl="0" algn="l">
              <a:lnSpc>
                <a:spcPct val="160714"/>
              </a:lnSpc>
              <a:spcBef>
                <a:spcPts val="0"/>
              </a:spcBef>
              <a:spcAft>
                <a:spcPts val="0"/>
              </a:spcAft>
              <a:buClr>
                <a:srgbClr val="39393C"/>
              </a:buClr>
              <a:buSzPts val="1400"/>
              <a:buFont typeface="Open Sans"/>
              <a:buNone/>
            </a:pPr>
            <a:r>
              <a:rPr b="0" i="0" lang="en-US" sz="1400" u="none" cap="none" strike="noStrike">
                <a:solidFill>
                  <a:srgbClr val="39393C"/>
                </a:solidFill>
                <a:latin typeface="Open Sans"/>
                <a:ea typeface="Open Sans"/>
                <a:cs typeface="Open Sans"/>
                <a:sym typeface="Open Sans"/>
              </a:rPr>
              <a:t>Planificación estratégica, diseño de prototipos Front-End e inicio del modelado de base de datos.</a:t>
            </a:r>
            <a:endParaRPr b="0" i="0" sz="1400" u="none" cap="none" strike="noStrike"/>
          </a:p>
        </p:txBody>
      </p:sp>
      <p:sp>
        <p:nvSpPr>
          <p:cNvPr id="156" name="Google Shape;156;p19"/>
          <p:cNvSpPr/>
          <p:nvPr/>
        </p:nvSpPr>
        <p:spPr>
          <a:xfrm>
            <a:off x="6393418" y="5198626"/>
            <a:ext cx="544354" cy="22860"/>
          </a:xfrm>
          <a:prstGeom prst="roundRect">
            <a:avLst>
              <a:gd fmla="val 119070" name="adj"/>
            </a:avLst>
          </a:prstGeom>
          <a:solidFill>
            <a:srgbClr val="C6C6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9"/>
          <p:cNvSpPr/>
          <p:nvPr/>
        </p:nvSpPr>
        <p:spPr>
          <a:xfrm>
            <a:off x="6348234" y="5142012"/>
            <a:ext cx="136088" cy="136088"/>
          </a:xfrm>
          <a:prstGeom prst="roundRect">
            <a:avLst>
              <a:gd fmla="val 335959" name="adj"/>
            </a:avLst>
          </a:prstGeom>
          <a:solidFill>
            <a:srgbClr val="10101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9"/>
          <p:cNvSpPr/>
          <p:nvPr/>
        </p:nvSpPr>
        <p:spPr>
          <a:xfrm>
            <a:off x="6960632" y="4542234"/>
            <a:ext cx="6875978" cy="1335762"/>
          </a:xfrm>
          <a:prstGeom prst="roundRect">
            <a:avLst>
              <a:gd fmla="val 2038" name="adj"/>
            </a:avLst>
          </a:prstGeom>
          <a:solidFill>
            <a:srgbClr val="E0E0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19"/>
          <p:cNvSpPr/>
          <p:nvPr/>
        </p:nvSpPr>
        <p:spPr>
          <a:xfrm>
            <a:off x="7142083" y="4723686"/>
            <a:ext cx="2268260" cy="283488"/>
          </a:xfrm>
          <a:prstGeom prst="rect">
            <a:avLst/>
          </a:prstGeom>
          <a:noFill/>
          <a:ln>
            <a:noFill/>
          </a:ln>
        </p:spPr>
        <p:txBody>
          <a:bodyPr anchorCtr="0" anchor="t" bIns="0" lIns="0" spcFirstLastPara="1" rIns="0" wrap="square" tIns="0">
            <a:noAutofit/>
          </a:bodyPr>
          <a:lstStyle/>
          <a:p>
            <a:pPr indent="0" lvl="0" marL="0" marR="0" rtl="0" algn="l">
              <a:lnSpc>
                <a:spcPct val="125714"/>
              </a:lnSpc>
              <a:spcBef>
                <a:spcPts val="0"/>
              </a:spcBef>
              <a:spcAft>
                <a:spcPts val="0"/>
              </a:spcAft>
              <a:buClr>
                <a:srgbClr val="39393C"/>
              </a:buClr>
              <a:buSzPts val="1750"/>
              <a:buFont typeface="Playfair Display"/>
              <a:buNone/>
            </a:pPr>
            <a:r>
              <a:rPr b="1" i="0" lang="en-US" sz="1750" u="none" cap="none" strike="noStrike">
                <a:solidFill>
                  <a:srgbClr val="39393C"/>
                </a:solidFill>
                <a:latin typeface="Playfair Display"/>
                <a:ea typeface="Playfair Display"/>
                <a:cs typeface="Playfair Display"/>
                <a:sym typeface="Playfair Display"/>
              </a:rPr>
              <a:t>Sprint 2</a:t>
            </a:r>
            <a:endParaRPr b="0" i="0" sz="1750" u="none" cap="none" strike="noStrike"/>
          </a:p>
        </p:txBody>
      </p:sp>
      <p:sp>
        <p:nvSpPr>
          <p:cNvPr id="160" name="Google Shape;160;p19"/>
          <p:cNvSpPr/>
          <p:nvPr/>
        </p:nvSpPr>
        <p:spPr>
          <a:xfrm>
            <a:off x="7142083" y="5115997"/>
            <a:ext cx="6513076" cy="580549"/>
          </a:xfrm>
          <a:prstGeom prst="rect">
            <a:avLst/>
          </a:prstGeom>
          <a:noFill/>
          <a:ln>
            <a:noFill/>
          </a:ln>
        </p:spPr>
        <p:txBody>
          <a:bodyPr anchorCtr="0" anchor="t" bIns="0" lIns="0" spcFirstLastPara="1" rIns="0" wrap="square" tIns="0">
            <a:noAutofit/>
          </a:bodyPr>
          <a:lstStyle/>
          <a:p>
            <a:pPr indent="0" lvl="0" marL="0" marR="0" rtl="0" algn="l">
              <a:lnSpc>
                <a:spcPct val="160714"/>
              </a:lnSpc>
              <a:spcBef>
                <a:spcPts val="0"/>
              </a:spcBef>
              <a:spcAft>
                <a:spcPts val="0"/>
              </a:spcAft>
              <a:buClr>
                <a:srgbClr val="39393C"/>
              </a:buClr>
              <a:buSzPts val="1400"/>
              <a:buFont typeface="Open Sans"/>
              <a:buNone/>
            </a:pPr>
            <a:r>
              <a:rPr b="0" i="0" lang="en-US" sz="1400" u="none" cap="none" strike="noStrike">
                <a:solidFill>
                  <a:srgbClr val="39393C"/>
                </a:solidFill>
                <a:latin typeface="Open Sans"/>
                <a:ea typeface="Open Sans"/>
                <a:cs typeface="Open Sans"/>
                <a:sym typeface="Open Sans"/>
              </a:rPr>
              <a:t>Desarrollo inicial de Back-End y Front-End, e implementación de medidas de seguridad básica.</a:t>
            </a:r>
            <a:endParaRPr b="0" i="0" sz="1400" u="none" cap="none" strike="noStrike"/>
          </a:p>
        </p:txBody>
      </p:sp>
      <p:sp>
        <p:nvSpPr>
          <p:cNvPr id="161" name="Google Shape;161;p19"/>
          <p:cNvSpPr/>
          <p:nvPr/>
        </p:nvSpPr>
        <p:spPr>
          <a:xfrm>
            <a:off x="6393418" y="6897291"/>
            <a:ext cx="544354" cy="22860"/>
          </a:xfrm>
          <a:prstGeom prst="roundRect">
            <a:avLst>
              <a:gd fmla="val 119070" name="adj"/>
            </a:avLst>
          </a:prstGeom>
          <a:solidFill>
            <a:srgbClr val="C6C6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9"/>
          <p:cNvSpPr/>
          <p:nvPr/>
        </p:nvSpPr>
        <p:spPr>
          <a:xfrm>
            <a:off x="6348234" y="6840676"/>
            <a:ext cx="136088" cy="136088"/>
          </a:xfrm>
          <a:prstGeom prst="roundRect">
            <a:avLst>
              <a:gd fmla="val 335959" name="adj"/>
            </a:avLst>
          </a:prstGeom>
          <a:solidFill>
            <a:srgbClr val="10101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9"/>
          <p:cNvSpPr/>
          <p:nvPr/>
        </p:nvSpPr>
        <p:spPr>
          <a:xfrm>
            <a:off x="6960632" y="6240899"/>
            <a:ext cx="6875978" cy="1335762"/>
          </a:xfrm>
          <a:prstGeom prst="roundRect">
            <a:avLst>
              <a:gd fmla="val 2038" name="adj"/>
            </a:avLst>
          </a:prstGeom>
          <a:solidFill>
            <a:srgbClr val="E0E0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9"/>
          <p:cNvSpPr/>
          <p:nvPr/>
        </p:nvSpPr>
        <p:spPr>
          <a:xfrm>
            <a:off x="7142083" y="6422350"/>
            <a:ext cx="2268260" cy="283488"/>
          </a:xfrm>
          <a:prstGeom prst="rect">
            <a:avLst/>
          </a:prstGeom>
          <a:noFill/>
          <a:ln>
            <a:noFill/>
          </a:ln>
        </p:spPr>
        <p:txBody>
          <a:bodyPr anchorCtr="0" anchor="t" bIns="0" lIns="0" spcFirstLastPara="1" rIns="0" wrap="square" tIns="0">
            <a:noAutofit/>
          </a:bodyPr>
          <a:lstStyle/>
          <a:p>
            <a:pPr indent="0" lvl="0" marL="0" marR="0" rtl="0" algn="l">
              <a:lnSpc>
                <a:spcPct val="125714"/>
              </a:lnSpc>
              <a:spcBef>
                <a:spcPts val="0"/>
              </a:spcBef>
              <a:spcAft>
                <a:spcPts val="0"/>
              </a:spcAft>
              <a:buClr>
                <a:srgbClr val="39393C"/>
              </a:buClr>
              <a:buSzPts val="1750"/>
              <a:buFont typeface="Playfair Display"/>
              <a:buNone/>
            </a:pPr>
            <a:r>
              <a:rPr b="1" i="0" lang="en-US" sz="1750" u="none" cap="none" strike="noStrike">
                <a:solidFill>
                  <a:srgbClr val="39393C"/>
                </a:solidFill>
                <a:latin typeface="Playfair Display"/>
                <a:ea typeface="Playfair Display"/>
                <a:cs typeface="Playfair Display"/>
                <a:sym typeface="Playfair Display"/>
              </a:rPr>
              <a:t>Sprints 3-6</a:t>
            </a:r>
            <a:endParaRPr b="0" i="0" sz="1750" u="none" cap="none" strike="noStrike"/>
          </a:p>
        </p:txBody>
      </p:sp>
      <p:sp>
        <p:nvSpPr>
          <p:cNvPr id="165" name="Google Shape;165;p19"/>
          <p:cNvSpPr/>
          <p:nvPr/>
        </p:nvSpPr>
        <p:spPr>
          <a:xfrm>
            <a:off x="7142083" y="6814661"/>
            <a:ext cx="6513076" cy="580549"/>
          </a:xfrm>
          <a:prstGeom prst="rect">
            <a:avLst/>
          </a:prstGeom>
          <a:noFill/>
          <a:ln>
            <a:noFill/>
          </a:ln>
        </p:spPr>
        <p:txBody>
          <a:bodyPr anchorCtr="0" anchor="t" bIns="0" lIns="0" spcFirstLastPara="1" rIns="0" wrap="square" tIns="0">
            <a:noAutofit/>
          </a:bodyPr>
          <a:lstStyle/>
          <a:p>
            <a:pPr indent="0" lvl="0" marL="0" marR="0" rtl="0" algn="l">
              <a:lnSpc>
                <a:spcPct val="160714"/>
              </a:lnSpc>
              <a:spcBef>
                <a:spcPts val="0"/>
              </a:spcBef>
              <a:spcAft>
                <a:spcPts val="0"/>
              </a:spcAft>
              <a:buClr>
                <a:srgbClr val="39393C"/>
              </a:buClr>
              <a:buSzPts val="1400"/>
              <a:buFont typeface="Open Sans"/>
              <a:buNone/>
            </a:pPr>
            <a:r>
              <a:rPr b="0" i="0" lang="en-US" sz="1400" u="none" cap="none" strike="noStrike">
                <a:solidFill>
                  <a:srgbClr val="39393C"/>
                </a:solidFill>
                <a:latin typeface="Open Sans"/>
                <a:ea typeface="Open Sans"/>
                <a:cs typeface="Open Sans"/>
                <a:sym typeface="Open Sans"/>
              </a:rPr>
              <a:t>Desarrollo de funcionalidades clave, rigurosas pruebas de integración y preparación de la versión final para demostración.</a:t>
            </a:r>
            <a:endParaRPr b="0" i="0" sz="1400" u="none" cap="none" strike="noStrike"/>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pic>
        <p:nvPicPr>
          <p:cNvPr descr="preencoded.png" id="171" name="Google Shape;171;p20"/>
          <p:cNvPicPr preferRelativeResize="0"/>
          <p:nvPr/>
        </p:nvPicPr>
        <p:blipFill rotWithShape="1">
          <a:blip r:embed="rId3">
            <a:alphaModFix/>
          </a:blip>
          <a:srcRect b="0" l="0" r="0" t="0"/>
          <a:stretch/>
        </p:blipFill>
        <p:spPr>
          <a:xfrm>
            <a:off x="0" y="0"/>
            <a:ext cx="5486400" cy="8229600"/>
          </a:xfrm>
          <a:prstGeom prst="rect">
            <a:avLst/>
          </a:prstGeom>
          <a:noFill/>
          <a:ln>
            <a:noFill/>
          </a:ln>
        </p:spPr>
      </p:pic>
      <p:sp>
        <p:nvSpPr>
          <p:cNvPr id="172" name="Google Shape;172;p20"/>
          <p:cNvSpPr/>
          <p:nvPr/>
        </p:nvSpPr>
        <p:spPr>
          <a:xfrm>
            <a:off x="6280190" y="737116"/>
            <a:ext cx="5525929" cy="496133"/>
          </a:xfrm>
          <a:prstGeom prst="rect">
            <a:avLst/>
          </a:prstGeom>
          <a:noFill/>
          <a:ln>
            <a:noFill/>
          </a:ln>
        </p:spPr>
        <p:txBody>
          <a:bodyPr anchorCtr="0" anchor="t" bIns="0" lIns="0" spcFirstLastPara="1" rIns="0" wrap="square" tIns="0">
            <a:noAutofit/>
          </a:bodyPr>
          <a:lstStyle/>
          <a:p>
            <a:pPr indent="0" lvl="0" marL="0" marR="0" rtl="0" algn="l">
              <a:lnSpc>
                <a:spcPct val="125806"/>
              </a:lnSpc>
              <a:spcBef>
                <a:spcPts val="0"/>
              </a:spcBef>
              <a:spcAft>
                <a:spcPts val="0"/>
              </a:spcAft>
              <a:buClr>
                <a:srgbClr val="101014"/>
              </a:buClr>
              <a:buSzPts val="3100"/>
              <a:buFont typeface="Playfair Display"/>
              <a:buNone/>
            </a:pPr>
            <a:r>
              <a:rPr b="1" i="0" lang="en-US" sz="3100" u="none" cap="none" strike="noStrike">
                <a:solidFill>
                  <a:srgbClr val="101014"/>
                </a:solidFill>
                <a:latin typeface="Playfair Display"/>
                <a:ea typeface="Playfair Display"/>
                <a:cs typeface="Playfair Display"/>
                <a:sym typeface="Playfair Display"/>
              </a:rPr>
              <a:t>Módulos Clave de PowerLytics</a:t>
            </a:r>
            <a:endParaRPr b="0" i="0" sz="3100" u="none" cap="none" strike="noStrike"/>
          </a:p>
        </p:txBody>
      </p:sp>
      <p:sp>
        <p:nvSpPr>
          <p:cNvPr id="173" name="Google Shape;173;p20"/>
          <p:cNvSpPr/>
          <p:nvPr/>
        </p:nvSpPr>
        <p:spPr>
          <a:xfrm>
            <a:off x="6280190" y="1471374"/>
            <a:ext cx="7556421" cy="508159"/>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39393C"/>
              </a:buClr>
              <a:buSzPts val="1250"/>
              <a:buFont typeface="Open Sans"/>
              <a:buNone/>
            </a:pPr>
            <a:r>
              <a:rPr b="0" i="0" lang="en-US" sz="1250" u="none" cap="none" strike="noStrike">
                <a:solidFill>
                  <a:srgbClr val="39393C"/>
                </a:solidFill>
                <a:latin typeface="Open Sans"/>
                <a:ea typeface="Open Sans"/>
                <a:cs typeface="Open Sans"/>
                <a:sym typeface="Open Sans"/>
              </a:rPr>
              <a:t>PowerLytics integra funcionalidades diseñadas para empoderar a atletas y entrenadores, ofreciendo un control sin precedentes sobre el progreso.</a:t>
            </a:r>
            <a:endParaRPr b="0" i="0" sz="1250" u="none" cap="none" strike="noStrike"/>
          </a:p>
        </p:txBody>
      </p:sp>
      <p:sp>
        <p:nvSpPr>
          <p:cNvPr id="174" name="Google Shape;174;p20"/>
          <p:cNvSpPr/>
          <p:nvPr/>
        </p:nvSpPr>
        <p:spPr>
          <a:xfrm>
            <a:off x="6280190" y="2158127"/>
            <a:ext cx="7556421" cy="1214557"/>
          </a:xfrm>
          <a:prstGeom prst="roundRect">
            <a:avLst>
              <a:gd fmla="val 1961" name="adj"/>
            </a:avLst>
          </a:prstGeom>
          <a:solidFill>
            <a:srgbClr val="F3F3F7"/>
          </a:solidFill>
          <a:ln cap="flat" cmpd="sng" w="22850">
            <a:solidFill>
              <a:srgbClr val="C6C6D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20"/>
          <p:cNvSpPr/>
          <p:nvPr/>
        </p:nvSpPr>
        <p:spPr>
          <a:xfrm>
            <a:off x="6303050" y="2180987"/>
            <a:ext cx="635079" cy="1168837"/>
          </a:xfrm>
          <a:prstGeom prst="rect">
            <a:avLst/>
          </a:prstGeom>
          <a:solidFill>
            <a:srgbClr val="E0E0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76" name="Google Shape;176;p20"/>
          <p:cNvPicPr preferRelativeResize="0"/>
          <p:nvPr/>
        </p:nvPicPr>
        <p:blipFill rotWithShape="1">
          <a:blip r:embed="rId4">
            <a:alphaModFix/>
          </a:blip>
          <a:srcRect b="0" l="0" r="0" t="0"/>
          <a:stretch/>
        </p:blipFill>
        <p:spPr>
          <a:xfrm>
            <a:off x="6501527" y="2616518"/>
            <a:ext cx="238125" cy="297656"/>
          </a:xfrm>
          <a:prstGeom prst="rect">
            <a:avLst/>
          </a:prstGeom>
          <a:noFill/>
          <a:ln>
            <a:noFill/>
          </a:ln>
        </p:spPr>
      </p:pic>
      <p:sp>
        <p:nvSpPr>
          <p:cNvPr id="177" name="Google Shape;177;p20"/>
          <p:cNvSpPr/>
          <p:nvPr/>
        </p:nvSpPr>
        <p:spPr>
          <a:xfrm>
            <a:off x="7096839" y="2339697"/>
            <a:ext cx="3379470" cy="248007"/>
          </a:xfrm>
          <a:prstGeom prst="rect">
            <a:avLst/>
          </a:prstGeom>
          <a:noFill/>
          <a:ln>
            <a:noFill/>
          </a:ln>
        </p:spPr>
        <p:txBody>
          <a:bodyPr anchorCtr="0" anchor="t" bIns="0" lIns="0" spcFirstLastPara="1" rIns="0" wrap="square" tIns="0">
            <a:noAutofit/>
          </a:bodyPr>
          <a:lstStyle/>
          <a:p>
            <a:pPr indent="0" lvl="0" marL="0" marR="0" rtl="0" algn="l">
              <a:lnSpc>
                <a:spcPct val="125806"/>
              </a:lnSpc>
              <a:spcBef>
                <a:spcPts val="0"/>
              </a:spcBef>
              <a:spcAft>
                <a:spcPts val="0"/>
              </a:spcAft>
              <a:buClr>
                <a:srgbClr val="39393C"/>
              </a:buClr>
              <a:buSzPts val="1550"/>
              <a:buFont typeface="Playfair Display"/>
              <a:buNone/>
            </a:pPr>
            <a:r>
              <a:rPr b="1" i="0" lang="en-US" sz="1550" u="none" cap="none" strike="noStrike">
                <a:solidFill>
                  <a:srgbClr val="39393C"/>
                </a:solidFill>
                <a:latin typeface="Playfair Display"/>
                <a:ea typeface="Playfair Display"/>
                <a:cs typeface="Playfair Display"/>
                <a:sym typeface="Playfair Display"/>
              </a:rPr>
              <a:t>Registro Avanzado de Entrenamiento</a:t>
            </a:r>
            <a:endParaRPr b="0" i="0" sz="1550" u="none" cap="none" strike="noStrike"/>
          </a:p>
        </p:txBody>
      </p:sp>
      <p:sp>
        <p:nvSpPr>
          <p:cNvPr id="178" name="Google Shape;178;p20"/>
          <p:cNvSpPr/>
          <p:nvPr/>
        </p:nvSpPr>
        <p:spPr>
          <a:xfrm>
            <a:off x="7096839" y="2682954"/>
            <a:ext cx="6716911" cy="508159"/>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39393C"/>
              </a:buClr>
              <a:buSzPts val="1250"/>
              <a:buFont typeface="Open Sans"/>
              <a:buNone/>
            </a:pPr>
            <a:r>
              <a:rPr b="0" i="0" lang="en-US" sz="1250" u="none" cap="none" strike="noStrike">
                <a:solidFill>
                  <a:srgbClr val="39393C"/>
                </a:solidFill>
                <a:latin typeface="Open Sans"/>
                <a:ea typeface="Open Sans"/>
                <a:cs typeface="Open Sans"/>
                <a:sym typeface="Open Sans"/>
              </a:rPr>
              <a:t>Permite registrar métricas clave como la Percepción del Esfuerzo (RPE), volumen total y series específicas.</a:t>
            </a:r>
            <a:endParaRPr b="0" i="0" sz="1250" u="none" cap="none" strike="noStrike"/>
          </a:p>
        </p:txBody>
      </p:sp>
      <p:sp>
        <p:nvSpPr>
          <p:cNvPr id="179" name="Google Shape;179;p20"/>
          <p:cNvSpPr/>
          <p:nvPr/>
        </p:nvSpPr>
        <p:spPr>
          <a:xfrm>
            <a:off x="6280190" y="3531394"/>
            <a:ext cx="7556421" cy="1214557"/>
          </a:xfrm>
          <a:prstGeom prst="roundRect">
            <a:avLst>
              <a:gd fmla="val 1961" name="adj"/>
            </a:avLst>
          </a:prstGeom>
          <a:solidFill>
            <a:srgbClr val="F3F3F7"/>
          </a:solidFill>
          <a:ln cap="flat" cmpd="sng" w="22850">
            <a:solidFill>
              <a:srgbClr val="C6C6D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20"/>
          <p:cNvSpPr/>
          <p:nvPr/>
        </p:nvSpPr>
        <p:spPr>
          <a:xfrm>
            <a:off x="6303050" y="3554254"/>
            <a:ext cx="635079" cy="1168837"/>
          </a:xfrm>
          <a:prstGeom prst="rect">
            <a:avLst/>
          </a:prstGeom>
          <a:solidFill>
            <a:srgbClr val="E0E0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81" name="Google Shape;181;p20"/>
          <p:cNvPicPr preferRelativeResize="0"/>
          <p:nvPr/>
        </p:nvPicPr>
        <p:blipFill rotWithShape="1">
          <a:blip r:embed="rId5">
            <a:alphaModFix/>
          </a:blip>
          <a:srcRect b="0" l="0" r="0" t="0"/>
          <a:stretch/>
        </p:blipFill>
        <p:spPr>
          <a:xfrm>
            <a:off x="6501527" y="3989784"/>
            <a:ext cx="238125" cy="297656"/>
          </a:xfrm>
          <a:prstGeom prst="rect">
            <a:avLst/>
          </a:prstGeom>
          <a:noFill/>
          <a:ln>
            <a:noFill/>
          </a:ln>
        </p:spPr>
      </p:pic>
      <p:sp>
        <p:nvSpPr>
          <p:cNvPr id="182" name="Google Shape;182;p20"/>
          <p:cNvSpPr/>
          <p:nvPr/>
        </p:nvSpPr>
        <p:spPr>
          <a:xfrm>
            <a:off x="7096839" y="3712964"/>
            <a:ext cx="2987754" cy="248007"/>
          </a:xfrm>
          <a:prstGeom prst="rect">
            <a:avLst/>
          </a:prstGeom>
          <a:noFill/>
          <a:ln>
            <a:noFill/>
          </a:ln>
        </p:spPr>
        <p:txBody>
          <a:bodyPr anchorCtr="0" anchor="t" bIns="0" lIns="0" spcFirstLastPara="1" rIns="0" wrap="square" tIns="0">
            <a:noAutofit/>
          </a:bodyPr>
          <a:lstStyle/>
          <a:p>
            <a:pPr indent="0" lvl="0" marL="0" marR="0" rtl="0" algn="l">
              <a:lnSpc>
                <a:spcPct val="125806"/>
              </a:lnSpc>
              <a:spcBef>
                <a:spcPts val="0"/>
              </a:spcBef>
              <a:spcAft>
                <a:spcPts val="0"/>
              </a:spcAft>
              <a:buClr>
                <a:srgbClr val="39393C"/>
              </a:buClr>
              <a:buSzPts val="1550"/>
              <a:buFont typeface="Playfair Display"/>
              <a:buNone/>
            </a:pPr>
            <a:r>
              <a:rPr b="1" i="0" lang="en-US" sz="1550" u="none" cap="none" strike="noStrike">
                <a:solidFill>
                  <a:srgbClr val="39393C"/>
                </a:solidFill>
                <a:latin typeface="Playfair Display"/>
                <a:ea typeface="Playfair Display"/>
                <a:cs typeface="Playfair Display"/>
                <a:sym typeface="Playfair Display"/>
              </a:rPr>
              <a:t>Análisis Biomecánico Inteligente</a:t>
            </a:r>
            <a:endParaRPr b="0" i="0" sz="1550" u="none" cap="none" strike="noStrike"/>
          </a:p>
        </p:txBody>
      </p:sp>
      <p:sp>
        <p:nvSpPr>
          <p:cNvPr id="183" name="Google Shape;183;p20"/>
          <p:cNvSpPr/>
          <p:nvPr/>
        </p:nvSpPr>
        <p:spPr>
          <a:xfrm>
            <a:off x="7096839" y="4056221"/>
            <a:ext cx="6716911" cy="508159"/>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39393C"/>
              </a:buClr>
              <a:buSzPts val="1250"/>
              <a:buFont typeface="Open Sans"/>
              <a:buNone/>
            </a:pPr>
            <a:r>
              <a:rPr b="0" i="0" lang="en-US" sz="1250" u="none" cap="none" strike="noStrike">
                <a:solidFill>
                  <a:srgbClr val="39393C"/>
                </a:solidFill>
                <a:latin typeface="Open Sans"/>
                <a:ea typeface="Open Sans"/>
                <a:cs typeface="Open Sans"/>
                <a:sym typeface="Open Sans"/>
              </a:rPr>
              <a:t>Módulo innovador para ofrecer recomendaciones técnicas personalizadas en sentadilla, press banca y peso muerto.</a:t>
            </a:r>
            <a:endParaRPr b="0" i="0" sz="1250" u="none" cap="none" strike="noStrike"/>
          </a:p>
        </p:txBody>
      </p:sp>
      <p:sp>
        <p:nvSpPr>
          <p:cNvPr id="184" name="Google Shape;184;p20"/>
          <p:cNvSpPr/>
          <p:nvPr/>
        </p:nvSpPr>
        <p:spPr>
          <a:xfrm>
            <a:off x="6280190" y="4904661"/>
            <a:ext cx="7556421" cy="1214557"/>
          </a:xfrm>
          <a:prstGeom prst="roundRect">
            <a:avLst>
              <a:gd fmla="val 1961" name="adj"/>
            </a:avLst>
          </a:prstGeom>
          <a:solidFill>
            <a:srgbClr val="F3F3F7"/>
          </a:solidFill>
          <a:ln cap="flat" cmpd="sng" w="22850">
            <a:solidFill>
              <a:srgbClr val="C6C6D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20"/>
          <p:cNvSpPr/>
          <p:nvPr/>
        </p:nvSpPr>
        <p:spPr>
          <a:xfrm>
            <a:off x="6303050" y="4927521"/>
            <a:ext cx="635079" cy="1168837"/>
          </a:xfrm>
          <a:prstGeom prst="rect">
            <a:avLst/>
          </a:prstGeom>
          <a:solidFill>
            <a:srgbClr val="E0E0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86" name="Google Shape;186;p20"/>
          <p:cNvPicPr preferRelativeResize="0"/>
          <p:nvPr/>
        </p:nvPicPr>
        <p:blipFill rotWithShape="1">
          <a:blip r:embed="rId6">
            <a:alphaModFix/>
          </a:blip>
          <a:srcRect b="0" l="0" r="0" t="0"/>
          <a:stretch/>
        </p:blipFill>
        <p:spPr>
          <a:xfrm>
            <a:off x="6501527" y="5363051"/>
            <a:ext cx="238125" cy="297656"/>
          </a:xfrm>
          <a:prstGeom prst="rect">
            <a:avLst/>
          </a:prstGeom>
          <a:noFill/>
          <a:ln>
            <a:noFill/>
          </a:ln>
        </p:spPr>
      </p:pic>
      <p:sp>
        <p:nvSpPr>
          <p:cNvPr id="187" name="Google Shape;187;p20"/>
          <p:cNvSpPr/>
          <p:nvPr/>
        </p:nvSpPr>
        <p:spPr>
          <a:xfrm>
            <a:off x="7096839" y="5086231"/>
            <a:ext cx="2921437" cy="248007"/>
          </a:xfrm>
          <a:prstGeom prst="rect">
            <a:avLst/>
          </a:prstGeom>
          <a:noFill/>
          <a:ln>
            <a:noFill/>
          </a:ln>
        </p:spPr>
        <p:txBody>
          <a:bodyPr anchorCtr="0" anchor="t" bIns="0" lIns="0" spcFirstLastPara="1" rIns="0" wrap="square" tIns="0">
            <a:noAutofit/>
          </a:bodyPr>
          <a:lstStyle/>
          <a:p>
            <a:pPr indent="0" lvl="0" marL="0" marR="0" rtl="0" algn="l">
              <a:lnSpc>
                <a:spcPct val="125806"/>
              </a:lnSpc>
              <a:spcBef>
                <a:spcPts val="0"/>
              </a:spcBef>
              <a:spcAft>
                <a:spcPts val="0"/>
              </a:spcAft>
              <a:buClr>
                <a:srgbClr val="39393C"/>
              </a:buClr>
              <a:buSzPts val="1550"/>
              <a:buFont typeface="Playfair Display"/>
              <a:buNone/>
            </a:pPr>
            <a:r>
              <a:rPr b="1" i="0" lang="en-US" sz="1550" u="none" cap="none" strike="noStrike">
                <a:solidFill>
                  <a:srgbClr val="39393C"/>
                </a:solidFill>
                <a:latin typeface="Playfair Display"/>
                <a:ea typeface="Playfair Display"/>
                <a:cs typeface="Playfair Display"/>
                <a:sym typeface="Playfair Display"/>
              </a:rPr>
              <a:t>Sistema Integral de Membresías</a:t>
            </a:r>
            <a:endParaRPr b="0" i="0" sz="1550" u="none" cap="none" strike="noStrike"/>
          </a:p>
        </p:txBody>
      </p:sp>
      <p:sp>
        <p:nvSpPr>
          <p:cNvPr id="188" name="Google Shape;188;p20"/>
          <p:cNvSpPr/>
          <p:nvPr/>
        </p:nvSpPr>
        <p:spPr>
          <a:xfrm>
            <a:off x="7096839" y="5429488"/>
            <a:ext cx="6716911" cy="508159"/>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39393C"/>
              </a:buClr>
              <a:buSzPts val="1250"/>
              <a:buFont typeface="Open Sans"/>
              <a:buNone/>
            </a:pPr>
            <a:r>
              <a:rPr b="0" i="0" lang="en-US" sz="1250" u="none" cap="none" strike="noStrike">
                <a:solidFill>
                  <a:srgbClr val="39393C"/>
                </a:solidFill>
                <a:latin typeface="Open Sans"/>
                <a:ea typeface="Open Sans"/>
                <a:cs typeface="Open Sans"/>
                <a:sym typeface="Open Sans"/>
              </a:rPr>
              <a:t>Ofrece distintos niveles de soporte, permitiendo a los coaches asociados gestionar a sus atletas directamente en la plataforma.</a:t>
            </a:r>
            <a:endParaRPr b="0" i="0" sz="1250" u="none" cap="none" strike="noStrike"/>
          </a:p>
        </p:txBody>
      </p:sp>
      <p:sp>
        <p:nvSpPr>
          <p:cNvPr id="189" name="Google Shape;189;p20"/>
          <p:cNvSpPr/>
          <p:nvPr/>
        </p:nvSpPr>
        <p:spPr>
          <a:xfrm>
            <a:off x="6280190" y="6277928"/>
            <a:ext cx="7556421" cy="1214557"/>
          </a:xfrm>
          <a:prstGeom prst="roundRect">
            <a:avLst>
              <a:gd fmla="val 1961" name="adj"/>
            </a:avLst>
          </a:prstGeom>
          <a:solidFill>
            <a:srgbClr val="F3F3F7"/>
          </a:solidFill>
          <a:ln cap="flat" cmpd="sng" w="22850">
            <a:solidFill>
              <a:srgbClr val="C6C6D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20"/>
          <p:cNvSpPr/>
          <p:nvPr/>
        </p:nvSpPr>
        <p:spPr>
          <a:xfrm>
            <a:off x="6303050" y="6300788"/>
            <a:ext cx="635079" cy="1168837"/>
          </a:xfrm>
          <a:prstGeom prst="rect">
            <a:avLst/>
          </a:prstGeom>
          <a:solidFill>
            <a:srgbClr val="E0E0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91" name="Google Shape;191;p20"/>
          <p:cNvPicPr preferRelativeResize="0"/>
          <p:nvPr/>
        </p:nvPicPr>
        <p:blipFill rotWithShape="1">
          <a:blip r:embed="rId7">
            <a:alphaModFix/>
          </a:blip>
          <a:srcRect b="0" l="0" r="0" t="0"/>
          <a:stretch/>
        </p:blipFill>
        <p:spPr>
          <a:xfrm>
            <a:off x="6501527" y="6736318"/>
            <a:ext cx="238125" cy="297656"/>
          </a:xfrm>
          <a:prstGeom prst="rect">
            <a:avLst/>
          </a:prstGeom>
          <a:noFill/>
          <a:ln>
            <a:noFill/>
          </a:ln>
        </p:spPr>
      </p:pic>
      <p:sp>
        <p:nvSpPr>
          <p:cNvPr id="192" name="Google Shape;192;p20"/>
          <p:cNvSpPr/>
          <p:nvPr/>
        </p:nvSpPr>
        <p:spPr>
          <a:xfrm>
            <a:off x="7096839" y="6459498"/>
            <a:ext cx="2946916" cy="248007"/>
          </a:xfrm>
          <a:prstGeom prst="rect">
            <a:avLst/>
          </a:prstGeom>
          <a:noFill/>
          <a:ln>
            <a:noFill/>
          </a:ln>
        </p:spPr>
        <p:txBody>
          <a:bodyPr anchorCtr="0" anchor="t" bIns="0" lIns="0" spcFirstLastPara="1" rIns="0" wrap="square" tIns="0">
            <a:noAutofit/>
          </a:bodyPr>
          <a:lstStyle/>
          <a:p>
            <a:pPr indent="0" lvl="0" marL="0" marR="0" rtl="0" algn="l">
              <a:lnSpc>
                <a:spcPct val="125806"/>
              </a:lnSpc>
              <a:spcBef>
                <a:spcPts val="0"/>
              </a:spcBef>
              <a:spcAft>
                <a:spcPts val="0"/>
              </a:spcAft>
              <a:buClr>
                <a:srgbClr val="39393C"/>
              </a:buClr>
              <a:buSzPts val="1550"/>
              <a:buFont typeface="Playfair Display"/>
              <a:buNone/>
            </a:pPr>
            <a:r>
              <a:rPr b="1" i="0" lang="en-US" sz="1550" u="none" cap="none" strike="noStrike">
                <a:solidFill>
                  <a:srgbClr val="39393C"/>
                </a:solidFill>
                <a:latin typeface="Playfair Display"/>
                <a:ea typeface="Playfair Display"/>
                <a:cs typeface="Playfair Display"/>
                <a:sym typeface="Playfair Display"/>
              </a:rPr>
              <a:t>Entorno Exclusivo para Coaches</a:t>
            </a:r>
            <a:endParaRPr b="0" i="0" sz="1550" u="none" cap="none" strike="noStrike"/>
          </a:p>
        </p:txBody>
      </p:sp>
      <p:sp>
        <p:nvSpPr>
          <p:cNvPr id="193" name="Google Shape;193;p20"/>
          <p:cNvSpPr/>
          <p:nvPr/>
        </p:nvSpPr>
        <p:spPr>
          <a:xfrm>
            <a:off x="7096839" y="6802755"/>
            <a:ext cx="6716911" cy="508159"/>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39393C"/>
              </a:buClr>
              <a:buSzPts val="1250"/>
              <a:buFont typeface="Open Sans"/>
              <a:buNone/>
            </a:pPr>
            <a:r>
              <a:rPr b="0" i="0" lang="en-US" sz="1250" u="none" cap="none" strike="noStrike">
                <a:solidFill>
                  <a:srgbClr val="39393C"/>
                </a:solidFill>
                <a:latin typeface="Open Sans"/>
                <a:ea typeface="Open Sans"/>
                <a:cs typeface="Open Sans"/>
                <a:sym typeface="Open Sans"/>
              </a:rPr>
              <a:t>Un espacio optimizado para que entrenadores externos centralicen la gestión y el seguimiento de todos sus alumnos.</a:t>
            </a:r>
            <a:endParaRPr b="0" i="0" sz="1250" u="none" cap="none" strike="noStrike"/>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pic>
        <p:nvPicPr>
          <p:cNvPr descr="preencoded.png" id="199" name="Google Shape;199;p21"/>
          <p:cNvPicPr preferRelativeResize="0"/>
          <p:nvPr/>
        </p:nvPicPr>
        <p:blipFill rotWithShape="1">
          <a:blip r:embed="rId3">
            <a:alphaModFix/>
          </a:blip>
          <a:srcRect b="0" l="0" r="0" t="0"/>
          <a:stretch/>
        </p:blipFill>
        <p:spPr>
          <a:xfrm>
            <a:off x="9144000" y="0"/>
            <a:ext cx="5486400" cy="8229600"/>
          </a:xfrm>
          <a:prstGeom prst="rect">
            <a:avLst/>
          </a:prstGeom>
          <a:noFill/>
          <a:ln>
            <a:noFill/>
          </a:ln>
        </p:spPr>
      </p:pic>
      <p:sp>
        <p:nvSpPr>
          <p:cNvPr id="200" name="Google Shape;200;p21"/>
          <p:cNvSpPr/>
          <p:nvPr/>
        </p:nvSpPr>
        <p:spPr>
          <a:xfrm>
            <a:off x="780812" y="615196"/>
            <a:ext cx="7582376" cy="1394460"/>
          </a:xfrm>
          <a:prstGeom prst="rect">
            <a:avLst/>
          </a:prstGeom>
          <a:noFill/>
          <a:ln>
            <a:noFill/>
          </a:ln>
        </p:spPr>
        <p:txBody>
          <a:bodyPr anchorCtr="0" anchor="t" bIns="0" lIns="0" spcFirstLastPara="1" rIns="0" wrap="square" tIns="0">
            <a:noAutofit/>
          </a:bodyPr>
          <a:lstStyle/>
          <a:p>
            <a:pPr indent="0" lvl="0" marL="0" marR="0" rtl="0" algn="l">
              <a:lnSpc>
                <a:spcPct val="125287"/>
              </a:lnSpc>
              <a:spcBef>
                <a:spcPts val="0"/>
              </a:spcBef>
              <a:spcAft>
                <a:spcPts val="0"/>
              </a:spcAft>
              <a:buClr>
                <a:srgbClr val="101014"/>
              </a:buClr>
              <a:buSzPts val="4350"/>
              <a:buFont typeface="Playfair Display"/>
              <a:buNone/>
            </a:pPr>
            <a:r>
              <a:rPr b="1" i="0" lang="en-US" sz="4350" u="none" cap="none" strike="noStrike">
                <a:solidFill>
                  <a:srgbClr val="101014"/>
                </a:solidFill>
                <a:latin typeface="Playfair Display"/>
                <a:ea typeface="Playfair Display"/>
                <a:cs typeface="Playfair Display"/>
                <a:sym typeface="Playfair Display"/>
              </a:rPr>
              <a:t>Evidencias y Medición de Éxito</a:t>
            </a:r>
            <a:endParaRPr b="0" i="0" sz="4350" u="none" cap="none" strike="noStrike"/>
          </a:p>
        </p:txBody>
      </p:sp>
      <p:sp>
        <p:nvSpPr>
          <p:cNvPr id="201" name="Google Shape;201;p21"/>
          <p:cNvSpPr/>
          <p:nvPr/>
        </p:nvSpPr>
        <p:spPr>
          <a:xfrm>
            <a:off x="780812" y="2567226"/>
            <a:ext cx="2788801" cy="348496"/>
          </a:xfrm>
          <a:prstGeom prst="rect">
            <a:avLst/>
          </a:prstGeom>
          <a:noFill/>
          <a:ln>
            <a:noFill/>
          </a:ln>
        </p:spPr>
        <p:txBody>
          <a:bodyPr anchorCtr="0" anchor="t" bIns="0" lIns="0" spcFirstLastPara="1" rIns="0" wrap="square" tIns="0">
            <a:noAutofit/>
          </a:bodyPr>
          <a:lstStyle/>
          <a:p>
            <a:pPr indent="0" lvl="0" marL="0" marR="0" rtl="0" algn="l">
              <a:lnSpc>
                <a:spcPct val="125581"/>
              </a:lnSpc>
              <a:spcBef>
                <a:spcPts val="0"/>
              </a:spcBef>
              <a:spcAft>
                <a:spcPts val="0"/>
              </a:spcAft>
              <a:buClr>
                <a:srgbClr val="101014"/>
              </a:buClr>
              <a:buSzPts val="2150"/>
              <a:buFont typeface="Playfair Display"/>
              <a:buNone/>
            </a:pPr>
            <a:r>
              <a:rPr b="1" i="0" lang="en-US" sz="2150" u="none" cap="none" strike="noStrike">
                <a:solidFill>
                  <a:srgbClr val="101014"/>
                </a:solidFill>
                <a:latin typeface="Playfair Display"/>
                <a:ea typeface="Playfair Display"/>
                <a:cs typeface="Playfair Display"/>
                <a:sym typeface="Playfair Display"/>
              </a:rPr>
              <a:t>Nuestras Evidencias</a:t>
            </a:r>
            <a:endParaRPr b="0" i="0" sz="2150" u="none" cap="none" strike="noStrike"/>
          </a:p>
        </p:txBody>
      </p:sp>
      <p:sp>
        <p:nvSpPr>
          <p:cNvPr id="202" name="Google Shape;202;p21"/>
          <p:cNvSpPr/>
          <p:nvPr/>
        </p:nvSpPr>
        <p:spPr>
          <a:xfrm>
            <a:off x="780812" y="3138726"/>
            <a:ext cx="4331613" cy="1070848"/>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39393C"/>
              </a:buClr>
              <a:buSzPts val="1750"/>
              <a:buFont typeface="Open Sans"/>
              <a:buNone/>
            </a:pPr>
            <a:r>
              <a:rPr b="0" i="0" lang="en-US" sz="1750" u="none" cap="none" strike="noStrike">
                <a:solidFill>
                  <a:srgbClr val="39393C"/>
                </a:solidFill>
                <a:latin typeface="Open Sans"/>
                <a:ea typeface="Open Sans"/>
                <a:cs typeface="Open Sans"/>
                <a:sym typeface="Open Sans"/>
              </a:rPr>
              <a:t>Prototipos de interfaz de usuario (</a:t>
            </a:r>
            <a:r>
              <a:rPr b="0" i="0" lang="en-US" sz="1750" u="none" cap="none" strike="noStrike">
                <a:solidFill>
                  <a:srgbClr val="101014"/>
                </a:solidFill>
                <a:latin typeface="Open Sans"/>
                <a:ea typeface="Open Sans"/>
                <a:cs typeface="Open Sans"/>
                <a:sym typeface="Open Sans"/>
              </a:rPr>
              <a:t>UI/UX</a:t>
            </a:r>
            <a:r>
              <a:rPr b="0" i="0" lang="en-US" sz="1750" u="none" cap="none" strike="noStrike">
                <a:solidFill>
                  <a:srgbClr val="39393C"/>
                </a:solidFill>
                <a:latin typeface="Open Sans"/>
                <a:ea typeface="Open Sans"/>
                <a:cs typeface="Open Sans"/>
                <a:sym typeface="Open Sans"/>
              </a:rPr>
              <a:t>) que demuestran la funcionalidad.</a:t>
            </a:r>
            <a:endParaRPr b="0" i="0" sz="1750" u="none" cap="none" strike="noStrike"/>
          </a:p>
        </p:txBody>
      </p:sp>
      <p:sp>
        <p:nvSpPr>
          <p:cNvPr id="203" name="Google Shape;203;p21"/>
          <p:cNvSpPr/>
          <p:nvPr/>
        </p:nvSpPr>
        <p:spPr>
          <a:xfrm>
            <a:off x="780812" y="4287560"/>
            <a:ext cx="4331613" cy="713899"/>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39393C"/>
              </a:buClr>
              <a:buSzPts val="1750"/>
              <a:buFont typeface="Open Sans"/>
              <a:buNone/>
            </a:pPr>
            <a:r>
              <a:rPr b="0" i="0" lang="en-US" sz="1750" u="none" cap="none" strike="noStrike">
                <a:solidFill>
                  <a:srgbClr val="39393C"/>
                </a:solidFill>
                <a:latin typeface="Open Sans"/>
                <a:ea typeface="Open Sans"/>
                <a:cs typeface="Open Sans"/>
                <a:sym typeface="Open Sans"/>
              </a:rPr>
              <a:t>Un </a:t>
            </a:r>
            <a:r>
              <a:rPr b="0" i="0" lang="en-US" sz="1750" u="none" cap="none" strike="noStrike">
                <a:solidFill>
                  <a:srgbClr val="101014"/>
                </a:solidFill>
                <a:latin typeface="Open Sans"/>
                <a:ea typeface="Open Sans"/>
                <a:cs typeface="Open Sans"/>
                <a:sym typeface="Open Sans"/>
              </a:rPr>
              <a:t>Product Backlog</a:t>
            </a:r>
            <a:r>
              <a:rPr b="0" i="0" lang="en-US" sz="1750" u="none" cap="none" strike="noStrike">
                <a:solidFill>
                  <a:srgbClr val="39393C"/>
                </a:solidFill>
                <a:latin typeface="Open Sans"/>
                <a:ea typeface="Open Sans"/>
                <a:cs typeface="Open Sans"/>
                <a:sym typeface="Open Sans"/>
              </a:rPr>
              <a:t> actualizado, reflejando el progreso constante.</a:t>
            </a:r>
            <a:endParaRPr b="0" i="0" sz="1750" u="none" cap="none" strike="noStrike"/>
          </a:p>
        </p:txBody>
      </p:sp>
      <p:sp>
        <p:nvSpPr>
          <p:cNvPr id="204" name="Google Shape;204;p21"/>
          <p:cNvSpPr/>
          <p:nvPr/>
        </p:nvSpPr>
        <p:spPr>
          <a:xfrm>
            <a:off x="780812" y="5079444"/>
            <a:ext cx="4331613" cy="713899"/>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39393C"/>
              </a:buClr>
              <a:buSzPts val="1750"/>
              <a:buFont typeface="Open Sans"/>
              <a:buNone/>
            </a:pPr>
            <a:r>
              <a:rPr b="0" i="0" lang="en-US" sz="1750" u="none" cap="none" strike="noStrike">
                <a:solidFill>
                  <a:srgbClr val="39393C"/>
                </a:solidFill>
                <a:latin typeface="Open Sans"/>
                <a:ea typeface="Open Sans"/>
                <a:cs typeface="Open Sans"/>
                <a:sym typeface="Open Sans"/>
              </a:rPr>
              <a:t>Módulos desarrollados y </a:t>
            </a:r>
            <a:r>
              <a:rPr b="0" i="0" lang="en-US" sz="1750" u="none" cap="none" strike="noStrike">
                <a:solidFill>
                  <a:srgbClr val="101014"/>
                </a:solidFill>
                <a:latin typeface="Open Sans"/>
                <a:ea typeface="Open Sans"/>
                <a:cs typeface="Open Sans"/>
                <a:sym typeface="Open Sans"/>
              </a:rPr>
              <a:t>completamente funcionales</a:t>
            </a:r>
            <a:r>
              <a:rPr b="0" i="0" lang="en-US" sz="1750" u="none" cap="none" strike="noStrike">
                <a:solidFill>
                  <a:srgbClr val="39393C"/>
                </a:solidFill>
                <a:latin typeface="Open Sans"/>
                <a:ea typeface="Open Sans"/>
                <a:cs typeface="Open Sans"/>
                <a:sym typeface="Open Sans"/>
              </a:rPr>
              <a:t>.</a:t>
            </a:r>
            <a:endParaRPr b="0" i="0" sz="1750" u="none" cap="none" strike="noStrike"/>
          </a:p>
        </p:txBody>
      </p:sp>
      <p:sp>
        <p:nvSpPr>
          <p:cNvPr id="205" name="Google Shape;205;p21"/>
          <p:cNvSpPr/>
          <p:nvPr/>
        </p:nvSpPr>
        <p:spPr>
          <a:xfrm>
            <a:off x="780812" y="5871329"/>
            <a:ext cx="4331613" cy="713899"/>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39393C"/>
              </a:buClr>
              <a:buSzPts val="1750"/>
              <a:buFont typeface="Open Sans"/>
              <a:buNone/>
            </a:pPr>
            <a:r>
              <a:rPr b="0" i="0" lang="en-US" sz="1750" u="none" cap="none" strike="noStrike">
                <a:solidFill>
                  <a:srgbClr val="39393C"/>
                </a:solidFill>
                <a:latin typeface="Open Sans"/>
                <a:ea typeface="Open Sans"/>
                <a:cs typeface="Open Sans"/>
                <a:sym typeface="Open Sans"/>
              </a:rPr>
              <a:t>Una </a:t>
            </a:r>
            <a:r>
              <a:rPr b="0" i="0" lang="en-US" sz="1750" u="none" cap="none" strike="noStrike">
                <a:solidFill>
                  <a:srgbClr val="101014"/>
                </a:solidFill>
                <a:latin typeface="Open Sans"/>
                <a:ea typeface="Open Sans"/>
                <a:cs typeface="Open Sans"/>
                <a:sym typeface="Open Sans"/>
              </a:rPr>
              <a:t>demo funcional</a:t>
            </a:r>
            <a:r>
              <a:rPr b="0" i="0" lang="en-US" sz="1750" u="none" cap="none" strike="noStrike">
                <a:solidFill>
                  <a:srgbClr val="39393C"/>
                </a:solidFill>
                <a:latin typeface="Open Sans"/>
                <a:ea typeface="Open Sans"/>
                <a:cs typeface="Open Sans"/>
                <a:sym typeface="Open Sans"/>
              </a:rPr>
              <a:t> de la plataforma, lista para ser probada.</a:t>
            </a:r>
            <a:endParaRPr b="0" i="0" sz="1750" u="none" cap="none" strike="noStrike"/>
          </a:p>
        </p:txBody>
      </p:sp>
      <p:sp>
        <p:nvSpPr>
          <p:cNvPr id="206" name="Google Shape;206;p21"/>
          <p:cNvSpPr/>
          <p:nvPr/>
        </p:nvSpPr>
        <p:spPr>
          <a:xfrm>
            <a:off x="5664398" y="2567226"/>
            <a:ext cx="2706291" cy="696992"/>
          </a:xfrm>
          <a:prstGeom prst="rect">
            <a:avLst/>
          </a:prstGeom>
          <a:noFill/>
          <a:ln>
            <a:noFill/>
          </a:ln>
        </p:spPr>
        <p:txBody>
          <a:bodyPr anchorCtr="0" anchor="t" bIns="0" lIns="0" spcFirstLastPara="1" rIns="0" wrap="square" tIns="0">
            <a:noAutofit/>
          </a:bodyPr>
          <a:lstStyle/>
          <a:p>
            <a:pPr indent="0" lvl="0" marL="0" marR="0" rtl="0" algn="l">
              <a:lnSpc>
                <a:spcPct val="125581"/>
              </a:lnSpc>
              <a:spcBef>
                <a:spcPts val="0"/>
              </a:spcBef>
              <a:spcAft>
                <a:spcPts val="0"/>
              </a:spcAft>
              <a:buClr>
                <a:srgbClr val="101014"/>
              </a:buClr>
              <a:buSzPts val="2150"/>
              <a:buFont typeface="Playfair Display"/>
              <a:buNone/>
            </a:pPr>
            <a:r>
              <a:rPr b="1" i="0" lang="en-US" sz="2150" u="none" cap="none" strike="noStrike">
                <a:solidFill>
                  <a:srgbClr val="101014"/>
                </a:solidFill>
                <a:latin typeface="Playfair Display"/>
                <a:ea typeface="Playfair Display"/>
                <a:cs typeface="Playfair Display"/>
                <a:sym typeface="Playfair Display"/>
              </a:rPr>
              <a:t>Cómo Medimos el Éxito</a:t>
            </a:r>
            <a:endParaRPr b="0" i="0" sz="2150" u="none" cap="none" strike="noStrike"/>
          </a:p>
        </p:txBody>
      </p:sp>
      <p:sp>
        <p:nvSpPr>
          <p:cNvPr id="207" name="Google Shape;207;p21"/>
          <p:cNvSpPr/>
          <p:nvPr/>
        </p:nvSpPr>
        <p:spPr>
          <a:xfrm>
            <a:off x="5664398" y="3487222"/>
            <a:ext cx="2706291" cy="3926443"/>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39393C"/>
              </a:buClr>
              <a:buSzPts val="1750"/>
              <a:buFont typeface="Open Sans"/>
              <a:buNone/>
            </a:pPr>
            <a:r>
              <a:rPr b="0" i="0" lang="en-US" sz="1750" u="none" cap="none" strike="noStrike">
                <a:solidFill>
                  <a:srgbClr val="39393C"/>
                </a:solidFill>
                <a:latin typeface="Open Sans"/>
                <a:ea typeface="Open Sans"/>
                <a:cs typeface="Open Sans"/>
                <a:sym typeface="Open Sans"/>
              </a:rPr>
              <a:t>Consideraremos PowerLytics un éxito rotundo si logramos entregar una </a:t>
            </a:r>
            <a:r>
              <a:rPr b="0" i="0" lang="en-US" sz="1750" u="none" cap="none" strike="noStrike">
                <a:solidFill>
                  <a:srgbClr val="101014"/>
                </a:solidFill>
                <a:latin typeface="Open Sans"/>
                <a:ea typeface="Open Sans"/>
                <a:cs typeface="Open Sans"/>
                <a:sym typeface="Open Sans"/>
              </a:rPr>
              <a:t>versión funcional del sistema</a:t>
            </a:r>
            <a:r>
              <a:rPr b="0" i="0" lang="en-US" sz="1750" u="none" cap="none" strike="noStrike">
                <a:solidFill>
                  <a:srgbClr val="39393C"/>
                </a:solidFill>
                <a:latin typeface="Open Sans"/>
                <a:ea typeface="Open Sans"/>
                <a:cs typeface="Open Sans"/>
                <a:sym typeface="Open Sans"/>
              </a:rPr>
              <a:t> dentro del semestre, con las principales funcionalidades implementadas y una documentación clara y completa.</a:t>
            </a:r>
            <a:endParaRPr b="0" i="0" sz="1750" u="none" cap="none" strike="noStrike"/>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